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4"/>
  </p:handoutMasterIdLst>
  <p:sldIdLst>
    <p:sldId id="272" r:id="rId2"/>
    <p:sldId id="274" r:id="rId3"/>
    <p:sldId id="262" r:id="rId4"/>
    <p:sldId id="257" r:id="rId5"/>
    <p:sldId id="259" r:id="rId6"/>
    <p:sldId id="278" r:id="rId7"/>
    <p:sldId id="271" r:id="rId8"/>
    <p:sldId id="280" r:id="rId9"/>
    <p:sldId id="281" r:id="rId10"/>
    <p:sldId id="258" r:id="rId11"/>
    <p:sldId id="265" r:id="rId12"/>
    <p:sldId id="282" r:id="rId13"/>
  </p:sldIdLst>
  <p:sldSz cx="12192000" cy="6858000"/>
  <p:notesSz cx="9363075" cy="7077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0033"/>
    <a:srgbClr val="E66708"/>
    <a:srgbClr val="EE00B0"/>
    <a:srgbClr val="7A005A"/>
    <a:srgbClr val="6600CC"/>
    <a:srgbClr val="A4CE88"/>
    <a:srgbClr val="00CC66"/>
    <a:srgbClr val="00B45A"/>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4660"/>
  </p:normalViewPr>
  <p:slideViewPr>
    <p:cSldViewPr snapToGrid="0">
      <p:cViewPr varScale="1">
        <p:scale>
          <a:sx n="86" d="100"/>
          <a:sy n="86" d="100"/>
        </p:scale>
        <p:origin x="331" y="67"/>
      </p:cViewPr>
      <p:guideLst>
        <p:guide orient="horz" pos="2112"/>
        <p:guide pos="3840"/>
      </p:guideLst>
    </p:cSldViewPr>
  </p:slideViewPr>
  <p:notesTextViewPr>
    <p:cViewPr>
      <p:scale>
        <a:sx n="1" d="1"/>
        <a:sy n="1" d="1"/>
      </p:scale>
      <p:origin x="0" y="0"/>
    </p:cViewPr>
  </p:notesTextViewPr>
  <p:sorterViewPr>
    <p:cViewPr>
      <p:scale>
        <a:sx n="100" d="100"/>
        <a:sy n="100" d="100"/>
      </p:scale>
      <p:origin x="0" y="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57333" cy="355083"/>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5303577" y="0"/>
            <a:ext cx="4057333" cy="355083"/>
          </a:xfrm>
          <a:prstGeom prst="rect">
            <a:avLst/>
          </a:prstGeom>
        </p:spPr>
        <p:txBody>
          <a:bodyPr vert="horz" lIns="93936" tIns="46968" rIns="93936" bIns="46968" rtlCol="0"/>
          <a:lstStyle>
            <a:lvl1pPr algn="r">
              <a:defRPr sz="1200"/>
            </a:lvl1pPr>
          </a:lstStyle>
          <a:p>
            <a:fld id="{AA6A535B-78D9-450E-8D0F-799F92DBF652}" type="datetimeFigureOut">
              <a:rPr lang="en-US" smtClean="0"/>
              <a:pPr/>
              <a:t>6/26/2020</a:t>
            </a:fld>
            <a:endParaRPr lang="en-US"/>
          </a:p>
        </p:txBody>
      </p:sp>
      <p:sp>
        <p:nvSpPr>
          <p:cNvPr id="4" name="Footer Placeholder 3"/>
          <p:cNvSpPr>
            <a:spLocks noGrp="1"/>
          </p:cNvSpPr>
          <p:nvPr>
            <p:ph type="ftr" sz="quarter" idx="2"/>
          </p:nvPr>
        </p:nvSpPr>
        <p:spPr>
          <a:xfrm>
            <a:off x="1" y="6721994"/>
            <a:ext cx="4057333" cy="355082"/>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5303577" y="6721994"/>
            <a:ext cx="4057333" cy="355082"/>
          </a:xfrm>
          <a:prstGeom prst="rect">
            <a:avLst/>
          </a:prstGeom>
        </p:spPr>
        <p:txBody>
          <a:bodyPr vert="horz" lIns="93936" tIns="46968" rIns="93936" bIns="46968" rtlCol="0" anchor="b"/>
          <a:lstStyle>
            <a:lvl1pPr algn="r">
              <a:defRPr sz="1200"/>
            </a:lvl1pPr>
          </a:lstStyle>
          <a:p>
            <a:fld id="{11324A8A-7BDC-48E7-A7DB-58F6938890BD}" type="slidenum">
              <a:rPr lang="en-US" smtClean="0"/>
              <a:pPr/>
              <a:t>‹#›</a:t>
            </a:fld>
            <a:endParaRPr lang="en-US"/>
          </a:p>
        </p:txBody>
      </p:sp>
    </p:spTree>
    <p:extLst>
      <p:ext uri="{BB962C8B-B14F-4D97-AF65-F5344CB8AC3E}">
        <p14:creationId xmlns:p14="http://schemas.microsoft.com/office/powerpoint/2010/main" val="26958755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F2C03-21AC-48F7-85CA-E9DAC9B4F4F4}"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1784268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F2C03-21AC-48F7-85CA-E9DAC9B4F4F4}"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96820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F2C03-21AC-48F7-85CA-E9DAC9B4F4F4}"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3269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F2C03-21AC-48F7-85CA-E9DAC9B4F4F4}"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2712167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FF2C03-21AC-48F7-85CA-E9DAC9B4F4F4}" type="datetimeFigureOut">
              <a:rPr lang="en-US" smtClean="0"/>
              <a:pPr/>
              <a:t>6/26/2020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297932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F2C03-21AC-48F7-85CA-E9DAC9B4F4F4}"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397131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FF2C03-21AC-48F7-85CA-E9DAC9B4F4F4}" type="datetimeFigureOut">
              <a:rPr lang="en-US" smtClean="0"/>
              <a:pPr/>
              <a:t>6/26/2020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4263014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F2C03-21AC-48F7-85CA-E9DAC9B4F4F4}" type="datetimeFigureOut">
              <a:rPr lang="en-US" smtClean="0"/>
              <a:pPr/>
              <a:t>6/26/2020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391005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F2C03-21AC-48F7-85CA-E9DAC9B4F4F4}" type="datetimeFigureOut">
              <a:rPr lang="en-US" smtClean="0"/>
              <a:pPr/>
              <a:t>6/26/2020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411250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FF2C03-21AC-48F7-85CA-E9DAC9B4F4F4}"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2830122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FF2C03-21AC-48F7-85CA-E9DAC9B4F4F4}" type="datetimeFigureOut">
              <a:rPr lang="en-US" smtClean="0"/>
              <a:pPr/>
              <a:t>6/26/2020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79B642-1A57-4E65-B1A1-12D728E75752}" type="slidenum">
              <a:rPr lang="en-US" smtClean="0"/>
              <a:pPr/>
              <a:t>‹#›</a:t>
            </a:fld>
            <a:endParaRPr lang="en-US"/>
          </a:p>
        </p:txBody>
      </p:sp>
    </p:spTree>
    <p:extLst>
      <p:ext uri="{BB962C8B-B14F-4D97-AF65-F5344CB8AC3E}">
        <p14:creationId xmlns:p14="http://schemas.microsoft.com/office/powerpoint/2010/main" val="20646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F2C03-21AC-48F7-85CA-E9DAC9B4F4F4}" type="datetimeFigureOut">
              <a:rPr lang="en-US" smtClean="0"/>
              <a:pPr/>
              <a:t>6/26/2020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79B642-1A57-4E65-B1A1-12D728E75752}" type="slidenum">
              <a:rPr lang="en-US" smtClean="0"/>
              <a:pPr/>
              <a:t>‹#›</a:t>
            </a:fld>
            <a:endParaRPr lang="en-US"/>
          </a:p>
        </p:txBody>
      </p:sp>
    </p:spTree>
    <p:extLst>
      <p:ext uri="{BB962C8B-B14F-4D97-AF65-F5344CB8AC3E}">
        <p14:creationId xmlns:p14="http://schemas.microsoft.com/office/powerpoint/2010/main" val="25745128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315" y="3311558"/>
            <a:ext cx="3695509" cy="2313388"/>
          </a:xfrm>
          <a:prstGeom prst="rect">
            <a:avLst/>
          </a:prstGeom>
          <a:ln w="57150">
            <a:solidFill>
              <a:srgbClr val="FF0000"/>
            </a:solidFill>
          </a:ln>
        </p:spPr>
      </p:pic>
      <p:sp>
        <p:nvSpPr>
          <p:cNvPr id="5" name="Rectangle 4"/>
          <p:cNvSpPr/>
          <p:nvPr/>
        </p:nvSpPr>
        <p:spPr>
          <a:xfrm>
            <a:off x="2625232" y="964562"/>
            <a:ext cx="6906695" cy="584775"/>
          </a:xfrm>
          <a:prstGeom prst="rect">
            <a:avLst/>
          </a:prstGeom>
        </p:spPr>
        <p:txBody>
          <a:bodyPr wrap="square">
            <a:spAutoFit/>
          </a:bodyPr>
          <a:lstStyle/>
          <a:p>
            <a:pPr algn="ctr"/>
            <a:r>
              <a:rPr lang="en-US" sz="3200" dirty="0">
                <a:solidFill>
                  <a:schemeClr val="bg1"/>
                </a:solidFill>
                <a:latin typeface="Franklin Gothic Medium Cond" panose="020B0606030402020204" pitchFamily="34" charset="0"/>
              </a:rPr>
              <a:t>Working Group: CRAFT Reset Sub-Group</a:t>
            </a:r>
          </a:p>
        </p:txBody>
      </p:sp>
      <p:sp>
        <p:nvSpPr>
          <p:cNvPr id="6" name="Rectangle 5"/>
          <p:cNvSpPr/>
          <p:nvPr/>
        </p:nvSpPr>
        <p:spPr>
          <a:xfrm>
            <a:off x="2842441" y="2139126"/>
            <a:ext cx="6048527" cy="523220"/>
          </a:xfrm>
          <a:prstGeom prst="rect">
            <a:avLst/>
          </a:prstGeom>
          <a:solidFill>
            <a:schemeClr val="accent4">
              <a:lumMod val="40000"/>
              <a:lumOff val="60000"/>
            </a:schemeClr>
          </a:solidFill>
          <a:ln w="57150">
            <a:solidFill>
              <a:srgbClr val="FF0000"/>
            </a:solidFill>
          </a:ln>
        </p:spPr>
        <p:txBody>
          <a:bodyPr wrap="square">
            <a:spAutoFit/>
          </a:bodyPr>
          <a:lstStyle/>
          <a:p>
            <a:pPr algn="ctr"/>
            <a:r>
              <a:rPr lang="en-US" sz="2800" dirty="0">
                <a:solidFill>
                  <a:srgbClr val="6600CC"/>
                </a:solidFill>
                <a:latin typeface="Franklin Gothic Medium Cond" panose="020B0606030402020204" pitchFamily="34" charset="0"/>
              </a:rPr>
              <a:t>Brian Scully, Brandon Page &amp; Bob Shatters</a:t>
            </a:r>
          </a:p>
        </p:txBody>
      </p:sp>
      <p:pic>
        <p:nvPicPr>
          <p:cNvPr id="7" name="Picture 2"/>
          <p:cNvPicPr>
            <a:picLocks noChangeAspect="1" noChangeArrowheads="1"/>
          </p:cNvPicPr>
          <p:nvPr/>
        </p:nvPicPr>
        <p:blipFill>
          <a:blip r:embed="rId3"/>
          <a:srcRect/>
          <a:stretch>
            <a:fillRect/>
          </a:stretch>
        </p:blipFill>
        <p:spPr bwMode="auto">
          <a:xfrm>
            <a:off x="803563" y="3311236"/>
            <a:ext cx="2987839" cy="2361971"/>
          </a:xfrm>
          <a:prstGeom prst="rect">
            <a:avLst/>
          </a:prstGeom>
          <a:noFill/>
          <a:ln w="57150">
            <a:solidFill>
              <a:srgbClr val="FF0000"/>
            </a:solidFill>
            <a:miter lim="800000"/>
            <a:headEnd/>
            <a:tailEnd/>
          </a:ln>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1746" y="3297382"/>
            <a:ext cx="3139701" cy="2357236"/>
          </a:xfrm>
          <a:prstGeom prst="rect">
            <a:avLst/>
          </a:prstGeom>
          <a:ln w="57150">
            <a:solidFill>
              <a:srgbClr val="FF0000"/>
            </a:solidFill>
          </a:ln>
        </p:spPr>
      </p:pic>
      <p:cxnSp>
        <p:nvCxnSpPr>
          <p:cNvPr id="9" name="Straight Arrow Connector 8"/>
          <p:cNvCxnSpPr/>
          <p:nvPr/>
        </p:nvCxnSpPr>
        <p:spPr>
          <a:xfrm flipV="1">
            <a:off x="2895600" y="1634836"/>
            <a:ext cx="6456218" cy="3"/>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55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2" name="TextBox 1"/>
          <p:cNvSpPr txBox="1"/>
          <p:nvPr/>
        </p:nvSpPr>
        <p:spPr>
          <a:xfrm>
            <a:off x="3493203" y="235527"/>
            <a:ext cx="4869859" cy="1200329"/>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Let’s Get More Complicated</a:t>
            </a:r>
          </a:p>
          <a:p>
            <a:endParaRPr lang="en-US" sz="3600" dirty="0">
              <a:latin typeface="Franklin Gothic Medium Cond" panose="020B0606030402020204" pitchFamily="34" charset="0"/>
            </a:endParaRPr>
          </a:p>
        </p:txBody>
      </p:sp>
      <p:sp>
        <p:nvSpPr>
          <p:cNvPr id="4" name="TextBox 3"/>
          <p:cNvSpPr txBox="1"/>
          <p:nvPr/>
        </p:nvSpPr>
        <p:spPr>
          <a:xfrm>
            <a:off x="703000" y="3233862"/>
            <a:ext cx="4811108" cy="3416320"/>
          </a:xfrm>
          <a:prstGeom prst="rect">
            <a:avLst/>
          </a:prstGeom>
          <a:noFill/>
          <a:ln w="28575">
            <a:solidFill>
              <a:srgbClr val="6600CC"/>
            </a:solidFill>
          </a:ln>
        </p:spPr>
        <p:txBody>
          <a:bodyPr wrap="square" rtlCol="0">
            <a:spAutoFit/>
          </a:bodyPr>
          <a:lstStyle/>
          <a:p>
            <a:r>
              <a:rPr lang="en-US" sz="2400" u="sng" dirty="0">
                <a:solidFill>
                  <a:schemeClr val="bg1"/>
                </a:solidFill>
                <a:latin typeface="Franklin Gothic Medium Cond" panose="020B0606030402020204" pitchFamily="34" charset="0"/>
              </a:rPr>
              <a:t>Considerations/Questions</a:t>
            </a:r>
          </a:p>
          <a:p>
            <a:pPr marL="514350" indent="-514350">
              <a:buFont typeface="+mj-lt"/>
              <a:buAutoNum type="arabicParenR"/>
            </a:pPr>
            <a:r>
              <a:rPr lang="en-US" sz="2400" dirty="0">
                <a:solidFill>
                  <a:schemeClr val="bg1"/>
                </a:solidFill>
                <a:latin typeface="Franklin Gothic Medium Cond" panose="020B0606030402020204" pitchFamily="34" charset="0"/>
              </a:rPr>
              <a:t>Type:  Animal </a:t>
            </a:r>
            <a:r>
              <a:rPr lang="en-US" sz="2400" i="1" dirty="0">
                <a:solidFill>
                  <a:schemeClr val="bg1"/>
                </a:solidFill>
                <a:latin typeface="Franklin Gothic Medium Cond" panose="020B0606030402020204" pitchFamily="34" charset="0"/>
              </a:rPr>
              <a:t>vs.</a:t>
            </a:r>
            <a:r>
              <a:rPr lang="en-US" sz="2400" dirty="0">
                <a:solidFill>
                  <a:schemeClr val="bg1"/>
                </a:solidFill>
                <a:latin typeface="Franklin Gothic Medium Cond" panose="020B0606030402020204" pitchFamily="34" charset="0"/>
              </a:rPr>
              <a:t> Plant (FSMA)</a:t>
            </a:r>
          </a:p>
          <a:p>
            <a:pPr marL="514350" indent="-514350">
              <a:buFont typeface="+mj-lt"/>
              <a:buAutoNum type="arabicParenR"/>
            </a:pPr>
            <a:r>
              <a:rPr lang="en-US" sz="2400" dirty="0" err="1">
                <a:solidFill>
                  <a:schemeClr val="bg1"/>
                </a:solidFill>
                <a:latin typeface="Franklin Gothic Medium Cond" panose="020B0606030402020204" pitchFamily="34" charset="0"/>
              </a:rPr>
              <a:t>BioChar</a:t>
            </a:r>
            <a:r>
              <a:rPr lang="en-US" sz="2400" dirty="0">
                <a:solidFill>
                  <a:schemeClr val="bg1"/>
                </a:solidFill>
                <a:latin typeface="Franklin Gothic Medium Cond" panose="020B0606030402020204" pitchFamily="34" charset="0"/>
              </a:rPr>
              <a:t>, Molasses, </a:t>
            </a:r>
            <a:r>
              <a:rPr lang="en-US" sz="2400" dirty="0" err="1">
                <a:solidFill>
                  <a:schemeClr val="bg1"/>
                </a:solidFill>
                <a:latin typeface="Franklin Gothic Medium Cond" panose="020B0606030402020204" pitchFamily="34" charset="0"/>
              </a:rPr>
              <a:t>Pongamia</a:t>
            </a:r>
            <a:endParaRPr lang="en-US" sz="2400" dirty="0">
              <a:solidFill>
                <a:schemeClr val="bg1"/>
              </a:solidFill>
              <a:latin typeface="Franklin Gothic Medium Cond" panose="020B0606030402020204" pitchFamily="34" charset="0"/>
            </a:endParaRPr>
          </a:p>
          <a:p>
            <a:pPr marL="514350" indent="-514350">
              <a:buFont typeface="+mj-lt"/>
              <a:buAutoNum type="arabicParenR"/>
            </a:pPr>
            <a:r>
              <a:rPr lang="en-US" sz="2400">
                <a:solidFill>
                  <a:schemeClr val="bg1"/>
                </a:solidFill>
                <a:latin typeface="Franklin Gothic Medium Cond" panose="020B0606030402020204" pitchFamily="34" charset="0"/>
              </a:rPr>
              <a:t>Microbial Inoculation/</a:t>
            </a:r>
            <a:r>
              <a:rPr lang="en-US" sz="2400" dirty="0" err="1">
                <a:solidFill>
                  <a:schemeClr val="bg1"/>
                </a:solidFill>
                <a:latin typeface="Franklin Gothic Medium Cond" panose="020B0606030402020204" pitchFamily="34" charset="0"/>
              </a:rPr>
              <a:t>Probiotics</a:t>
            </a:r>
            <a:endParaRPr lang="en-US" sz="2400" dirty="0">
              <a:solidFill>
                <a:schemeClr val="bg1"/>
              </a:solidFill>
              <a:latin typeface="Franklin Gothic Medium Cond" panose="020B0606030402020204" pitchFamily="34" charset="0"/>
            </a:endParaRPr>
          </a:p>
          <a:p>
            <a:pPr marL="514350" indent="-514350">
              <a:buFont typeface="+mj-lt"/>
              <a:buAutoNum type="arabicParenR"/>
            </a:pPr>
            <a:r>
              <a:rPr lang="en-US" sz="2400" dirty="0">
                <a:solidFill>
                  <a:schemeClr val="bg1"/>
                </a:solidFill>
                <a:latin typeface="Franklin Gothic Medium Cond" panose="020B0606030402020204" pitchFamily="34" charset="0"/>
              </a:rPr>
              <a:t>Quantity/Frequency</a:t>
            </a:r>
          </a:p>
          <a:p>
            <a:pPr marL="514350" indent="-514350">
              <a:buFont typeface="+mj-lt"/>
              <a:buAutoNum type="arabicParenR"/>
            </a:pPr>
            <a:r>
              <a:rPr lang="en-US" sz="2400" dirty="0">
                <a:solidFill>
                  <a:schemeClr val="bg1"/>
                </a:solidFill>
                <a:latin typeface="Franklin Gothic Medium Cond" panose="020B0606030402020204" pitchFamily="34" charset="0"/>
              </a:rPr>
              <a:t>Dry </a:t>
            </a:r>
            <a:r>
              <a:rPr lang="en-US" sz="2400" i="1" dirty="0">
                <a:solidFill>
                  <a:schemeClr val="bg1"/>
                </a:solidFill>
                <a:latin typeface="Franklin Gothic Medium Cond" panose="020B0606030402020204" pitchFamily="34" charset="0"/>
              </a:rPr>
              <a:t>vs.</a:t>
            </a:r>
            <a:r>
              <a:rPr lang="en-US" sz="2400" dirty="0">
                <a:solidFill>
                  <a:schemeClr val="bg1"/>
                </a:solidFill>
                <a:latin typeface="Franklin Gothic Medium Cond" panose="020B0606030402020204" pitchFamily="34" charset="0"/>
              </a:rPr>
              <a:t> Slurry</a:t>
            </a:r>
          </a:p>
          <a:p>
            <a:pPr marL="514350" indent="-514350">
              <a:buFont typeface="+mj-lt"/>
              <a:buAutoNum type="arabicParenR"/>
            </a:pPr>
            <a:r>
              <a:rPr lang="en-US" sz="2400" dirty="0">
                <a:solidFill>
                  <a:schemeClr val="bg1"/>
                </a:solidFill>
                <a:latin typeface="Franklin Gothic Medium Cond" panose="020B0606030402020204" pitchFamily="34" charset="0"/>
              </a:rPr>
              <a:t>Additives (Nutrients)</a:t>
            </a:r>
          </a:p>
          <a:p>
            <a:pPr marL="514350" indent="-514350">
              <a:buFont typeface="+mj-lt"/>
              <a:buAutoNum type="arabicParenR"/>
            </a:pPr>
            <a:r>
              <a:rPr lang="en-US" sz="2400" dirty="0">
                <a:solidFill>
                  <a:schemeClr val="bg1"/>
                </a:solidFill>
                <a:latin typeface="Franklin Gothic Medium Cond" panose="020B0606030402020204" pitchFamily="34" charset="0"/>
              </a:rPr>
              <a:t>Placement (&amp;/or) Incorporation</a:t>
            </a:r>
          </a:p>
          <a:p>
            <a:pPr marL="514350" indent="-514350">
              <a:buFont typeface="+mj-lt"/>
              <a:buAutoNum type="arabicParenR"/>
            </a:pPr>
            <a:r>
              <a:rPr lang="en-US" sz="2400" dirty="0">
                <a:solidFill>
                  <a:schemeClr val="bg1"/>
                </a:solidFill>
                <a:latin typeface="Franklin Gothic Medium Cond" panose="020B0606030402020204" pitchFamily="34" charset="0"/>
              </a:rPr>
              <a:t>pH adjustments</a:t>
            </a:r>
          </a:p>
        </p:txBody>
      </p:sp>
      <p:cxnSp>
        <p:nvCxnSpPr>
          <p:cNvPr id="9" name="Straight Arrow Connector 8"/>
          <p:cNvCxnSpPr/>
          <p:nvPr/>
        </p:nvCxnSpPr>
        <p:spPr>
          <a:xfrm flipV="1">
            <a:off x="3484117" y="955963"/>
            <a:ext cx="4703920" cy="57"/>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242348" y="3552516"/>
            <a:ext cx="3425651" cy="3046988"/>
          </a:xfrm>
          <a:prstGeom prst="rect">
            <a:avLst/>
          </a:prstGeom>
          <a:noFill/>
          <a:ln w="28575">
            <a:solidFill>
              <a:srgbClr val="6600CC"/>
            </a:solidFill>
          </a:ln>
        </p:spPr>
        <p:txBody>
          <a:bodyPr wrap="square" rtlCol="0">
            <a:spAutoFit/>
          </a:bodyPr>
          <a:lstStyle/>
          <a:p>
            <a:r>
              <a:rPr lang="en-US" sz="2400" u="sng" dirty="0">
                <a:solidFill>
                  <a:schemeClr val="bg1"/>
                </a:solidFill>
                <a:latin typeface="Franklin Gothic Medium Cond" panose="020B0606030402020204" pitchFamily="34" charset="0"/>
              </a:rPr>
              <a:t>Considerations/Questions</a:t>
            </a:r>
          </a:p>
          <a:p>
            <a:pPr marL="514350" indent="-514350">
              <a:buFont typeface="+mj-lt"/>
              <a:buAutoNum type="arabicParenR"/>
            </a:pPr>
            <a:r>
              <a:rPr lang="en-US" sz="2400" dirty="0">
                <a:solidFill>
                  <a:schemeClr val="bg1"/>
                </a:solidFill>
                <a:latin typeface="Franklin Gothic Medium Cond" panose="020B0606030402020204" pitchFamily="34" charset="0"/>
              </a:rPr>
              <a:t>Size/Shape/Design</a:t>
            </a:r>
          </a:p>
          <a:p>
            <a:pPr marL="514350" indent="-514350">
              <a:buFont typeface="+mj-lt"/>
              <a:buAutoNum type="arabicParenR"/>
            </a:pPr>
            <a:r>
              <a:rPr lang="en-US" sz="2400" dirty="0">
                <a:solidFill>
                  <a:schemeClr val="bg1"/>
                </a:solidFill>
                <a:latin typeface="Franklin Gothic Medium Cond" panose="020B0606030402020204" pitchFamily="34" charset="0"/>
              </a:rPr>
              <a:t>Screen Mesh</a:t>
            </a:r>
          </a:p>
          <a:p>
            <a:pPr marL="514350" indent="-514350">
              <a:buFont typeface="+mj-lt"/>
              <a:buAutoNum type="arabicParenR"/>
            </a:pPr>
            <a:r>
              <a:rPr lang="en-US" sz="2400" dirty="0">
                <a:solidFill>
                  <a:schemeClr val="bg1"/>
                </a:solidFill>
                <a:latin typeface="Franklin Gothic Medium Cond" panose="020B0606030402020204" pitchFamily="34" charset="0"/>
              </a:rPr>
              <a:t>Seal &amp; Access</a:t>
            </a:r>
          </a:p>
          <a:p>
            <a:pPr marL="514350" indent="-514350">
              <a:buFont typeface="+mj-lt"/>
              <a:buAutoNum type="arabicParenR"/>
            </a:pPr>
            <a:r>
              <a:rPr lang="en-US" sz="2400" dirty="0">
                <a:solidFill>
                  <a:schemeClr val="bg1"/>
                </a:solidFill>
                <a:latin typeface="Franklin Gothic Medium Cond" panose="020B0606030402020204" pitchFamily="34" charset="0"/>
              </a:rPr>
              <a:t>Duration &amp; Swap-Out</a:t>
            </a:r>
          </a:p>
          <a:p>
            <a:pPr marL="514350" indent="-514350">
              <a:buFont typeface="+mj-lt"/>
              <a:buAutoNum type="arabicParenR"/>
            </a:pPr>
            <a:r>
              <a:rPr lang="en-US" sz="2400" dirty="0">
                <a:solidFill>
                  <a:schemeClr val="bg1"/>
                </a:solidFill>
                <a:latin typeface="Franklin Gothic Medium Cond" panose="020B0606030402020204" pitchFamily="34" charset="0"/>
              </a:rPr>
              <a:t>Diseases &amp; Pests Inside</a:t>
            </a:r>
          </a:p>
          <a:p>
            <a:pPr marL="514350" indent="-514350">
              <a:buFont typeface="+mj-lt"/>
              <a:buAutoNum type="arabicParenR"/>
            </a:pPr>
            <a:r>
              <a:rPr lang="en-US" sz="2400" dirty="0">
                <a:solidFill>
                  <a:schemeClr val="bg1"/>
                </a:solidFill>
                <a:latin typeface="Franklin Gothic Medium Cond" panose="020B0606030402020204" pitchFamily="34" charset="0"/>
              </a:rPr>
              <a:t>Soil Insecticides</a:t>
            </a:r>
          </a:p>
          <a:p>
            <a:pPr marL="514350" indent="-514350">
              <a:buFont typeface="+mj-lt"/>
              <a:buAutoNum type="arabicParenR"/>
            </a:pPr>
            <a:r>
              <a:rPr lang="en-US" sz="2400" dirty="0">
                <a:solidFill>
                  <a:schemeClr val="bg1"/>
                </a:solidFill>
                <a:latin typeface="Franklin Gothic Medium Cond" panose="020B0606030402020204" pitchFamily="34" charset="0"/>
              </a:rPr>
              <a:t>Spray Penetration</a:t>
            </a:r>
          </a:p>
        </p:txBody>
      </p:sp>
      <p:grpSp>
        <p:nvGrpSpPr>
          <p:cNvPr id="19" name="Group 18"/>
          <p:cNvGrpSpPr/>
          <p:nvPr/>
        </p:nvGrpSpPr>
        <p:grpSpPr>
          <a:xfrm>
            <a:off x="964068" y="1239550"/>
            <a:ext cx="3630446" cy="1870622"/>
            <a:chOff x="4316867" y="2043111"/>
            <a:chExt cx="3630446" cy="1870622"/>
          </a:xfrm>
        </p:grpSpPr>
        <p:pic>
          <p:nvPicPr>
            <p:cNvPr id="20" name="Picture 3"/>
            <p:cNvPicPr>
              <a:picLocks noChangeAspect="1" noChangeArrowheads="1"/>
            </p:cNvPicPr>
            <p:nvPr/>
          </p:nvPicPr>
          <p:blipFill>
            <a:blip r:embed="rId2"/>
            <a:srcRect/>
            <a:stretch>
              <a:fillRect/>
            </a:stretch>
          </p:blipFill>
          <p:spPr bwMode="auto">
            <a:xfrm>
              <a:off x="4327813" y="2043111"/>
              <a:ext cx="3619500" cy="1857375"/>
            </a:xfrm>
            <a:prstGeom prst="rect">
              <a:avLst/>
            </a:prstGeom>
            <a:noFill/>
            <a:ln w="38100">
              <a:solidFill>
                <a:srgbClr val="FF0000"/>
              </a:solidFill>
              <a:miter lim="800000"/>
              <a:headEnd/>
              <a:tailEnd/>
            </a:ln>
            <a:effectLst/>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76536" y="2608159"/>
              <a:ext cx="1586168" cy="1024979"/>
            </a:xfrm>
            <a:prstGeom prst="rect">
              <a:avLst/>
            </a:prstGeom>
            <a:ln w="28575">
              <a:solidFill>
                <a:srgbClr val="C00000"/>
              </a:solidFill>
            </a:ln>
          </p:spPr>
        </p:pic>
        <p:pic>
          <p:nvPicPr>
            <p:cNvPr id="22" name="Picture 5" descr="Using Compost to Mulch Plants and Trees - dummies"/>
            <p:cNvPicPr>
              <a:picLocks noChangeAspect="1" noChangeArrowheads="1"/>
            </p:cNvPicPr>
            <p:nvPr/>
          </p:nvPicPr>
          <p:blipFill>
            <a:blip r:embed="rId4"/>
            <a:srcRect/>
            <a:stretch>
              <a:fillRect/>
            </a:stretch>
          </p:blipFill>
          <p:spPr bwMode="auto">
            <a:xfrm>
              <a:off x="4316867" y="2313708"/>
              <a:ext cx="1224951" cy="1569060"/>
            </a:xfrm>
            <a:prstGeom prst="rect">
              <a:avLst/>
            </a:prstGeom>
            <a:noFill/>
            <a:ln w="28575">
              <a:solidFill>
                <a:srgbClr val="FF0000"/>
              </a:solidFill>
            </a:ln>
          </p:spPr>
        </p:pic>
      </p:grpSp>
      <p:sp>
        <p:nvSpPr>
          <p:cNvPr id="23" name="TextBox 22"/>
          <p:cNvSpPr txBox="1"/>
          <p:nvPr/>
        </p:nvSpPr>
        <p:spPr>
          <a:xfrm>
            <a:off x="1914223" y="2872355"/>
            <a:ext cx="2033121" cy="369332"/>
          </a:xfrm>
          <a:prstGeom prst="rect">
            <a:avLst/>
          </a:prstGeom>
          <a:solidFill>
            <a:srgbClr val="FFFF00"/>
          </a:solidFill>
          <a:ln>
            <a:solidFill>
              <a:srgbClr val="C00000"/>
            </a:solidFill>
          </a:ln>
        </p:spPr>
        <p:txBody>
          <a:bodyPr wrap="none" rtlCol="0">
            <a:spAutoFit/>
          </a:bodyPr>
          <a:lstStyle/>
          <a:p>
            <a:r>
              <a:rPr lang="en-US" b="1" dirty="0">
                <a:solidFill>
                  <a:schemeClr val="bg1"/>
                </a:solidFill>
              </a:rPr>
              <a:t>Compost for Resets</a:t>
            </a:r>
          </a:p>
        </p:txBody>
      </p:sp>
      <p:grpSp>
        <p:nvGrpSpPr>
          <p:cNvPr id="15" name="Group 14"/>
          <p:cNvGrpSpPr/>
          <p:nvPr/>
        </p:nvGrpSpPr>
        <p:grpSpPr>
          <a:xfrm>
            <a:off x="5985164" y="1219201"/>
            <a:ext cx="5361709" cy="2064328"/>
            <a:chOff x="5985164" y="1219201"/>
            <a:chExt cx="5361709" cy="2064328"/>
          </a:xfrm>
        </p:grpSpPr>
        <p:pic>
          <p:nvPicPr>
            <p:cNvPr id="27" name="Picture 3"/>
            <p:cNvPicPr>
              <a:picLocks noChangeAspect="1" noChangeArrowheads="1"/>
            </p:cNvPicPr>
            <p:nvPr/>
          </p:nvPicPr>
          <p:blipFill>
            <a:blip r:embed="rId5"/>
            <a:srcRect/>
            <a:stretch>
              <a:fillRect/>
            </a:stretch>
          </p:blipFill>
          <p:spPr bwMode="auto">
            <a:xfrm>
              <a:off x="5985164" y="1219201"/>
              <a:ext cx="2117187" cy="2059437"/>
            </a:xfrm>
            <a:prstGeom prst="rect">
              <a:avLst/>
            </a:prstGeom>
            <a:noFill/>
            <a:ln w="38100">
              <a:solidFill>
                <a:srgbClr val="FF0000"/>
              </a:solidFill>
              <a:miter lim="800000"/>
              <a:headEnd/>
              <a:tailEnd/>
            </a:ln>
            <a:effectLst/>
          </p:spPr>
        </p:pic>
        <p:pic>
          <p:nvPicPr>
            <p:cNvPr id="28" name="Picture 6"/>
            <p:cNvPicPr>
              <a:picLocks noChangeAspect="1" noChangeArrowheads="1"/>
            </p:cNvPicPr>
            <p:nvPr/>
          </p:nvPicPr>
          <p:blipFill>
            <a:blip r:embed="rId6"/>
            <a:srcRect/>
            <a:stretch>
              <a:fillRect/>
            </a:stretch>
          </p:blipFill>
          <p:spPr bwMode="auto">
            <a:xfrm>
              <a:off x="8110105" y="1226862"/>
              <a:ext cx="3236768" cy="2056667"/>
            </a:xfrm>
            <a:prstGeom prst="rect">
              <a:avLst/>
            </a:prstGeom>
            <a:noFill/>
            <a:ln w="38100">
              <a:solidFill>
                <a:srgbClr val="FF0000"/>
              </a:solidFill>
              <a:miter lim="800000"/>
              <a:headEnd/>
              <a:tailEnd/>
            </a:ln>
            <a:effectLst/>
          </p:spPr>
        </p:pic>
      </p:grpSp>
      <p:sp>
        <p:nvSpPr>
          <p:cNvPr id="25" name="TextBox 24"/>
          <p:cNvSpPr txBox="1"/>
          <p:nvPr/>
        </p:nvSpPr>
        <p:spPr>
          <a:xfrm>
            <a:off x="6849308" y="3175273"/>
            <a:ext cx="4094486" cy="369332"/>
          </a:xfrm>
          <a:prstGeom prst="rect">
            <a:avLst/>
          </a:prstGeom>
          <a:solidFill>
            <a:srgbClr val="FFFF00"/>
          </a:solidFill>
          <a:ln>
            <a:solidFill>
              <a:srgbClr val="C00000"/>
            </a:solidFill>
          </a:ln>
        </p:spPr>
        <p:txBody>
          <a:bodyPr wrap="square" rtlCol="0">
            <a:spAutoFit/>
          </a:bodyPr>
          <a:lstStyle/>
          <a:p>
            <a:r>
              <a:rPr lang="en-US" b="1" dirty="0">
                <a:solidFill>
                  <a:schemeClr val="bg1"/>
                </a:solidFill>
              </a:rPr>
              <a:t>Individual Protective Tree Covers (IPC’S)</a:t>
            </a:r>
          </a:p>
        </p:txBody>
      </p:sp>
    </p:spTree>
    <p:extLst>
      <p:ext uri="{BB962C8B-B14F-4D97-AF65-F5344CB8AC3E}">
        <p14:creationId xmlns:p14="http://schemas.microsoft.com/office/powerpoint/2010/main" val="367851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grpSp>
        <p:nvGrpSpPr>
          <p:cNvPr id="65" name="Group 64"/>
          <p:cNvGrpSpPr/>
          <p:nvPr/>
        </p:nvGrpSpPr>
        <p:grpSpPr>
          <a:xfrm>
            <a:off x="1176771" y="1593273"/>
            <a:ext cx="9269556" cy="4932218"/>
            <a:chOff x="830408" y="1177637"/>
            <a:chExt cx="9518120" cy="5209308"/>
          </a:xfrm>
        </p:grpSpPr>
        <p:sp>
          <p:nvSpPr>
            <p:cNvPr id="61" name="Rectangle 60"/>
            <p:cNvSpPr/>
            <p:nvPr/>
          </p:nvSpPr>
          <p:spPr>
            <a:xfrm>
              <a:off x="9005455" y="3588329"/>
              <a:ext cx="554182" cy="78970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830408" y="1191489"/>
              <a:ext cx="9518120" cy="5195456"/>
              <a:chOff x="830408" y="1191489"/>
              <a:chExt cx="9518120" cy="5195456"/>
            </a:xfrm>
          </p:grpSpPr>
          <p:grpSp>
            <p:nvGrpSpPr>
              <p:cNvPr id="15" name="Group 14"/>
              <p:cNvGrpSpPr/>
              <p:nvPr/>
            </p:nvGrpSpPr>
            <p:grpSpPr>
              <a:xfrm>
                <a:off x="830408" y="1191489"/>
                <a:ext cx="9518120" cy="5195456"/>
                <a:chOff x="830408" y="1191489"/>
                <a:chExt cx="9518120" cy="5195456"/>
              </a:xfrm>
            </p:grpSpPr>
            <p:pic>
              <p:nvPicPr>
                <p:cNvPr id="1026" name="Picture 2"/>
                <p:cNvPicPr>
                  <a:picLocks noChangeAspect="1" noChangeArrowheads="1"/>
                </p:cNvPicPr>
                <p:nvPr/>
              </p:nvPicPr>
              <p:blipFill>
                <a:blip r:embed="rId2"/>
                <a:srcRect/>
                <a:stretch>
                  <a:fillRect/>
                </a:stretch>
              </p:blipFill>
              <p:spPr bwMode="auto">
                <a:xfrm>
                  <a:off x="830408" y="1374631"/>
                  <a:ext cx="9518120" cy="5012314"/>
                </a:xfrm>
                <a:prstGeom prst="rect">
                  <a:avLst/>
                </a:prstGeom>
                <a:noFill/>
                <a:ln w="76200">
                  <a:solidFill>
                    <a:schemeClr val="bg1"/>
                  </a:solidFill>
                  <a:miter lim="800000"/>
                  <a:headEnd/>
                  <a:tailEnd/>
                </a:ln>
                <a:effectLst/>
              </p:spPr>
            </p:pic>
            <p:sp>
              <p:nvSpPr>
                <p:cNvPr id="13" name="TextBox 12"/>
                <p:cNvSpPr txBox="1"/>
                <p:nvPr/>
              </p:nvSpPr>
              <p:spPr>
                <a:xfrm>
                  <a:off x="2103558" y="1191489"/>
                  <a:ext cx="2008050" cy="400110"/>
                </a:xfrm>
                <a:prstGeom prst="rect">
                  <a:avLst/>
                </a:prstGeom>
                <a:solidFill>
                  <a:srgbClr val="FFFF00"/>
                </a:solidFill>
                <a:ln w="76200">
                  <a:noFill/>
                </a:ln>
              </p:spPr>
              <p:txBody>
                <a:bodyPr wrap="none" rtlCol="0">
                  <a:spAutoFit/>
                </a:bodyPr>
                <a:lstStyle/>
                <a:p>
                  <a:r>
                    <a:rPr lang="en-US" sz="2000" dirty="0">
                      <a:solidFill>
                        <a:schemeClr val="bg1"/>
                      </a:solidFill>
                      <a:latin typeface="Franklin Gothic Medium Cond" panose="020B0606030402020204" pitchFamily="34" charset="0"/>
                    </a:rPr>
                    <a:t>Water  Acidification</a:t>
                  </a:r>
                  <a:endParaRPr lang="en-US" sz="2000" dirty="0">
                    <a:latin typeface="Franklin Gothic Medium Cond" panose="020B0606030402020204" pitchFamily="34" charset="0"/>
                  </a:endParaRPr>
                </a:p>
              </p:txBody>
            </p:sp>
            <p:sp>
              <p:nvSpPr>
                <p:cNvPr id="14" name="TextBox 13"/>
                <p:cNvSpPr txBox="1"/>
                <p:nvPr/>
              </p:nvSpPr>
              <p:spPr>
                <a:xfrm>
                  <a:off x="1812610" y="4599709"/>
                  <a:ext cx="2523127" cy="400110"/>
                </a:xfrm>
                <a:prstGeom prst="rect">
                  <a:avLst/>
                </a:prstGeom>
                <a:solidFill>
                  <a:srgbClr val="FF0000"/>
                </a:solidFill>
                <a:ln w="76200">
                  <a:noFill/>
                </a:ln>
              </p:spPr>
              <p:txBody>
                <a:bodyPr wrap="none" rtlCol="0">
                  <a:spAutoFit/>
                </a:bodyPr>
                <a:lstStyle/>
                <a:p>
                  <a:r>
                    <a:rPr lang="en-US" sz="2000" dirty="0">
                      <a:solidFill>
                        <a:schemeClr val="bg1"/>
                      </a:solidFill>
                      <a:latin typeface="Franklin Gothic Medium Cond" panose="020B0606030402020204" pitchFamily="34" charset="0"/>
                    </a:rPr>
                    <a:t>Control: No Acidification</a:t>
                  </a:r>
                  <a:endParaRPr lang="en-US" sz="2000" dirty="0">
                    <a:latin typeface="Franklin Gothic Medium Cond" panose="020B0606030402020204" pitchFamily="34" charset="0"/>
                  </a:endParaRPr>
                </a:p>
              </p:txBody>
            </p:sp>
          </p:grpSp>
          <p:grpSp>
            <p:nvGrpSpPr>
              <p:cNvPr id="26" name="Group 25"/>
              <p:cNvGrpSpPr/>
              <p:nvPr/>
            </p:nvGrpSpPr>
            <p:grpSpPr>
              <a:xfrm>
                <a:off x="3214255" y="5181602"/>
                <a:ext cx="554182" cy="789709"/>
                <a:chOff x="3200400" y="4045528"/>
                <a:chExt cx="554182" cy="789709"/>
              </a:xfrm>
            </p:grpSpPr>
            <p:sp>
              <p:nvSpPr>
                <p:cNvPr id="22" name="Rectangle 21"/>
                <p:cNvSpPr/>
                <p:nvPr/>
              </p:nvSpPr>
              <p:spPr>
                <a:xfrm>
                  <a:off x="3200400" y="4045528"/>
                  <a:ext cx="554182" cy="789709"/>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p:cNvPicPr>
                  <a:picLocks noChangeAspect="1" noChangeArrowheads="1"/>
                </p:cNvPicPr>
                <p:nvPr/>
              </p:nvPicPr>
              <p:blipFill>
                <a:blip r:embed="rId3" cstate="print"/>
                <a:srcRect/>
                <a:stretch>
                  <a:fillRect/>
                </a:stretch>
              </p:blipFill>
              <p:spPr bwMode="auto">
                <a:xfrm>
                  <a:off x="3341979" y="4182582"/>
                  <a:ext cx="260205" cy="527705"/>
                </a:xfrm>
                <a:prstGeom prst="rect">
                  <a:avLst/>
                </a:prstGeom>
                <a:noFill/>
                <a:ln w="28575">
                  <a:solidFill>
                    <a:srgbClr val="FF3399"/>
                  </a:solidFill>
                  <a:miter lim="800000"/>
                  <a:headEnd/>
                  <a:tailEnd/>
                </a:ln>
                <a:effectLst/>
              </p:spPr>
            </p:pic>
          </p:grpSp>
          <p:grpSp>
            <p:nvGrpSpPr>
              <p:cNvPr id="7" name="Group 6"/>
              <p:cNvGrpSpPr/>
              <p:nvPr/>
            </p:nvGrpSpPr>
            <p:grpSpPr>
              <a:xfrm>
                <a:off x="1136073" y="1676400"/>
                <a:ext cx="6109855" cy="2784764"/>
                <a:chOff x="1136073" y="1676400"/>
                <a:chExt cx="6109855" cy="2784764"/>
              </a:xfrm>
            </p:grpSpPr>
            <p:sp>
              <p:nvSpPr>
                <p:cNvPr id="3" name="Rectangle 2"/>
                <p:cNvSpPr/>
                <p:nvPr/>
              </p:nvSpPr>
              <p:spPr>
                <a:xfrm>
                  <a:off x="1136073" y="1676400"/>
                  <a:ext cx="3920836" cy="1357745"/>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49927" y="3186545"/>
                  <a:ext cx="3920837" cy="127461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64727" y="3144982"/>
                  <a:ext cx="1981200" cy="1302327"/>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64728" y="1717964"/>
                  <a:ext cx="1981200" cy="130232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p:cNvCxnSpPr/>
              <p:nvPr/>
            </p:nvCxnSpPr>
            <p:spPr>
              <a:xfrm rot="5400000">
                <a:off x="2486891" y="2362200"/>
                <a:ext cx="1260764" cy="1588"/>
              </a:xfrm>
              <a:prstGeom prst="line">
                <a:avLst/>
              </a:prstGeom>
              <a:ln w="76200">
                <a:solidFill>
                  <a:srgbClr val="FF3399"/>
                </a:solidFill>
                <a:prstDash val="sysDash"/>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4" cstate="print"/>
              <a:srcRect/>
              <a:stretch>
                <a:fillRect/>
              </a:stretch>
            </p:blipFill>
            <p:spPr bwMode="auto">
              <a:xfrm>
                <a:off x="3785323" y="2118255"/>
                <a:ext cx="260205" cy="527705"/>
              </a:xfrm>
              <a:prstGeom prst="rect">
                <a:avLst/>
              </a:prstGeom>
              <a:noFill/>
              <a:ln w="38100">
                <a:solidFill>
                  <a:srgbClr val="FF3399"/>
                </a:solidFill>
                <a:miter lim="800000"/>
                <a:headEnd/>
                <a:tailEnd/>
              </a:ln>
              <a:effectLst/>
            </p:spPr>
          </p:pic>
          <p:cxnSp>
            <p:nvCxnSpPr>
              <p:cNvPr id="27" name="Straight Connector 26"/>
              <p:cNvCxnSpPr/>
              <p:nvPr/>
            </p:nvCxnSpPr>
            <p:spPr>
              <a:xfrm rot="5400000">
                <a:off x="2514600" y="3761509"/>
                <a:ext cx="1260764" cy="1588"/>
              </a:xfrm>
              <a:prstGeom prst="line">
                <a:avLst/>
              </a:prstGeom>
              <a:ln w="76200">
                <a:solidFill>
                  <a:srgbClr val="FF3399"/>
                </a:solidFill>
                <a:prstDash val="sysDash"/>
              </a:ln>
            </p:spPr>
            <p:style>
              <a:lnRef idx="1">
                <a:schemeClr val="accent1"/>
              </a:lnRef>
              <a:fillRef idx="0">
                <a:schemeClr val="accent1"/>
              </a:fillRef>
              <a:effectRef idx="0">
                <a:schemeClr val="accent1"/>
              </a:effectRef>
              <a:fontRef idx="minor">
                <a:schemeClr val="tx1"/>
              </a:fontRef>
            </p:style>
          </p:cxnSp>
          <p:pic>
            <p:nvPicPr>
              <p:cNvPr id="32" name="Picture 2"/>
              <p:cNvPicPr>
                <a:picLocks noChangeAspect="1" noChangeArrowheads="1"/>
              </p:cNvPicPr>
              <p:nvPr/>
            </p:nvPicPr>
            <p:blipFill>
              <a:blip r:embed="rId4" cstate="print"/>
              <a:srcRect/>
              <a:stretch>
                <a:fillRect/>
              </a:stretch>
            </p:blipFill>
            <p:spPr bwMode="auto">
              <a:xfrm>
                <a:off x="5267760" y="2090546"/>
                <a:ext cx="260205" cy="527705"/>
              </a:xfrm>
              <a:prstGeom prst="rect">
                <a:avLst/>
              </a:prstGeom>
              <a:noFill/>
              <a:ln w="38100">
                <a:solidFill>
                  <a:srgbClr val="FF3399"/>
                </a:solidFill>
                <a:miter lim="800000"/>
                <a:headEnd/>
                <a:tailEnd/>
              </a:ln>
              <a:effectLst/>
            </p:spPr>
          </p:pic>
          <p:pic>
            <p:nvPicPr>
              <p:cNvPr id="36" name="Picture 2"/>
              <p:cNvPicPr>
                <a:picLocks noChangeAspect="1" noChangeArrowheads="1"/>
              </p:cNvPicPr>
              <p:nvPr/>
            </p:nvPicPr>
            <p:blipFill>
              <a:blip r:embed="rId4" cstate="print"/>
              <a:srcRect/>
              <a:stretch>
                <a:fillRect/>
              </a:stretch>
            </p:blipFill>
            <p:spPr bwMode="auto">
              <a:xfrm>
                <a:off x="5350887" y="3531418"/>
                <a:ext cx="260205" cy="527705"/>
              </a:xfrm>
              <a:prstGeom prst="rect">
                <a:avLst/>
              </a:prstGeom>
              <a:noFill/>
              <a:ln w="38100">
                <a:solidFill>
                  <a:srgbClr val="FF3399"/>
                </a:solidFill>
                <a:miter lim="800000"/>
                <a:headEnd/>
                <a:tailEnd/>
              </a:ln>
              <a:effectLst/>
            </p:spPr>
          </p:pic>
          <p:pic>
            <p:nvPicPr>
              <p:cNvPr id="40" name="Picture 2"/>
              <p:cNvPicPr>
                <a:picLocks noChangeAspect="1" noChangeArrowheads="1"/>
              </p:cNvPicPr>
              <p:nvPr/>
            </p:nvPicPr>
            <p:blipFill>
              <a:blip r:embed="rId4" cstate="print"/>
              <a:srcRect/>
              <a:stretch>
                <a:fillRect/>
              </a:stretch>
            </p:blipFill>
            <p:spPr bwMode="auto">
              <a:xfrm>
                <a:off x="1914960" y="3517564"/>
                <a:ext cx="260205" cy="527705"/>
              </a:xfrm>
              <a:prstGeom prst="rect">
                <a:avLst/>
              </a:prstGeom>
              <a:noFill/>
              <a:ln w="38100">
                <a:solidFill>
                  <a:srgbClr val="FF3399"/>
                </a:solidFill>
                <a:miter lim="800000"/>
                <a:headEnd/>
                <a:tailEnd/>
              </a:ln>
              <a:effectLst/>
            </p:spPr>
          </p:pic>
          <p:cxnSp>
            <p:nvCxnSpPr>
              <p:cNvPr id="42" name="Straight Connector 41"/>
              <p:cNvCxnSpPr/>
              <p:nvPr/>
            </p:nvCxnSpPr>
            <p:spPr>
              <a:xfrm rot="5400000">
                <a:off x="5618018" y="2403764"/>
                <a:ext cx="1260764" cy="1588"/>
              </a:xfrm>
              <a:prstGeom prst="line">
                <a:avLst/>
              </a:prstGeom>
              <a:ln w="76200">
                <a:solidFill>
                  <a:srgbClr val="FF3399"/>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5645727" y="3858491"/>
                <a:ext cx="1260764" cy="1588"/>
              </a:xfrm>
              <a:prstGeom prst="line">
                <a:avLst/>
              </a:prstGeom>
              <a:ln w="76200">
                <a:solidFill>
                  <a:srgbClr val="FF3399"/>
                </a:solidFill>
                <a:prstDash val="sysDash"/>
              </a:ln>
            </p:spPr>
            <p:style>
              <a:lnRef idx="1">
                <a:schemeClr val="accent1"/>
              </a:lnRef>
              <a:fillRef idx="0">
                <a:schemeClr val="accent1"/>
              </a:fillRef>
              <a:effectRef idx="0">
                <a:schemeClr val="accent1"/>
              </a:effectRef>
              <a:fontRef idx="minor">
                <a:schemeClr val="tx1"/>
              </a:fontRef>
            </p:style>
          </p:cxnSp>
        </p:grpSp>
        <p:pic>
          <p:nvPicPr>
            <p:cNvPr id="46" name="Picture 5"/>
            <p:cNvPicPr>
              <a:picLocks noChangeAspect="1" noChangeArrowheads="1"/>
            </p:cNvPicPr>
            <p:nvPr/>
          </p:nvPicPr>
          <p:blipFill>
            <a:blip r:embed="rId5" cstate="print"/>
            <a:srcRect/>
            <a:stretch>
              <a:fillRect/>
            </a:stretch>
          </p:blipFill>
          <p:spPr bwMode="auto">
            <a:xfrm>
              <a:off x="3780559" y="3491344"/>
              <a:ext cx="243942" cy="568037"/>
            </a:xfrm>
            <a:prstGeom prst="rect">
              <a:avLst/>
            </a:prstGeom>
            <a:noFill/>
            <a:ln w="38100">
              <a:solidFill>
                <a:schemeClr val="accent2">
                  <a:lumMod val="75000"/>
                </a:schemeClr>
              </a:solidFill>
              <a:miter lim="800000"/>
              <a:headEnd/>
              <a:tailEnd/>
            </a:ln>
            <a:effectLst/>
          </p:spPr>
        </p:pic>
        <p:pic>
          <p:nvPicPr>
            <p:cNvPr id="48" name="Picture 5"/>
            <p:cNvPicPr>
              <a:picLocks noChangeAspect="1" noChangeArrowheads="1"/>
            </p:cNvPicPr>
            <p:nvPr/>
          </p:nvPicPr>
          <p:blipFill>
            <a:blip r:embed="rId5" cstate="print"/>
            <a:srcRect/>
            <a:stretch>
              <a:fillRect/>
            </a:stretch>
          </p:blipFill>
          <p:spPr bwMode="auto">
            <a:xfrm>
              <a:off x="6399068" y="3477490"/>
              <a:ext cx="243942" cy="568037"/>
            </a:xfrm>
            <a:prstGeom prst="rect">
              <a:avLst/>
            </a:prstGeom>
            <a:noFill/>
            <a:ln w="38100">
              <a:solidFill>
                <a:schemeClr val="accent2">
                  <a:lumMod val="75000"/>
                </a:schemeClr>
              </a:solidFill>
              <a:miter lim="800000"/>
              <a:headEnd/>
              <a:tailEnd/>
            </a:ln>
            <a:effectLst/>
          </p:spPr>
        </p:pic>
        <p:pic>
          <p:nvPicPr>
            <p:cNvPr id="51" name="Picture 5"/>
            <p:cNvPicPr>
              <a:picLocks noChangeAspect="1" noChangeArrowheads="1"/>
            </p:cNvPicPr>
            <p:nvPr/>
          </p:nvPicPr>
          <p:blipFill>
            <a:blip r:embed="rId5" cstate="print"/>
            <a:srcRect/>
            <a:stretch>
              <a:fillRect/>
            </a:stretch>
          </p:blipFill>
          <p:spPr bwMode="auto">
            <a:xfrm>
              <a:off x="1965614" y="2078182"/>
              <a:ext cx="243942" cy="568037"/>
            </a:xfrm>
            <a:prstGeom prst="rect">
              <a:avLst/>
            </a:prstGeom>
            <a:noFill/>
            <a:ln w="38100">
              <a:solidFill>
                <a:schemeClr val="accent2">
                  <a:lumMod val="75000"/>
                </a:schemeClr>
              </a:solidFill>
              <a:miter lim="800000"/>
              <a:headEnd/>
              <a:tailEnd/>
            </a:ln>
            <a:effectLst/>
          </p:spPr>
        </p:pic>
        <p:pic>
          <p:nvPicPr>
            <p:cNvPr id="57" name="Picture 5"/>
            <p:cNvPicPr>
              <a:picLocks noChangeAspect="1" noChangeArrowheads="1"/>
            </p:cNvPicPr>
            <p:nvPr/>
          </p:nvPicPr>
          <p:blipFill>
            <a:blip r:embed="rId5" cstate="print"/>
            <a:srcRect/>
            <a:stretch>
              <a:fillRect/>
            </a:stretch>
          </p:blipFill>
          <p:spPr bwMode="auto">
            <a:xfrm>
              <a:off x="6523759" y="2092035"/>
              <a:ext cx="243942" cy="568037"/>
            </a:xfrm>
            <a:prstGeom prst="rect">
              <a:avLst/>
            </a:prstGeom>
            <a:noFill/>
            <a:ln w="38100">
              <a:solidFill>
                <a:schemeClr val="accent2">
                  <a:lumMod val="75000"/>
                </a:schemeClr>
              </a:solidFill>
              <a:miter lim="800000"/>
              <a:headEnd/>
              <a:tailEnd/>
            </a:ln>
            <a:effectLst/>
          </p:spPr>
        </p:pic>
        <p:sp>
          <p:nvSpPr>
            <p:cNvPr id="59" name="TextBox 58"/>
            <p:cNvSpPr txBox="1"/>
            <p:nvPr/>
          </p:nvSpPr>
          <p:spPr>
            <a:xfrm>
              <a:off x="5206975" y="4627419"/>
              <a:ext cx="2008050" cy="400110"/>
            </a:xfrm>
            <a:prstGeom prst="rect">
              <a:avLst/>
            </a:prstGeom>
            <a:solidFill>
              <a:srgbClr val="FFFF00"/>
            </a:solidFill>
            <a:ln w="76200">
              <a:noFill/>
            </a:ln>
          </p:spPr>
          <p:txBody>
            <a:bodyPr wrap="none" rtlCol="0">
              <a:spAutoFit/>
            </a:bodyPr>
            <a:lstStyle/>
            <a:p>
              <a:r>
                <a:rPr lang="en-US" sz="2000" dirty="0">
                  <a:solidFill>
                    <a:schemeClr val="bg1"/>
                  </a:solidFill>
                  <a:latin typeface="Franklin Gothic Medium Cond" panose="020B0606030402020204" pitchFamily="34" charset="0"/>
                </a:rPr>
                <a:t>Water  Acidification</a:t>
              </a:r>
              <a:endParaRPr lang="en-US" sz="2000" dirty="0">
                <a:latin typeface="Franklin Gothic Medium Cond" panose="020B0606030402020204" pitchFamily="34" charset="0"/>
              </a:endParaRPr>
            </a:p>
          </p:txBody>
        </p:sp>
        <p:sp>
          <p:nvSpPr>
            <p:cNvPr id="60" name="TextBox 59"/>
            <p:cNvSpPr txBox="1"/>
            <p:nvPr/>
          </p:nvSpPr>
          <p:spPr>
            <a:xfrm>
              <a:off x="4902173" y="1177637"/>
              <a:ext cx="2544239" cy="422588"/>
            </a:xfrm>
            <a:prstGeom prst="rect">
              <a:avLst/>
            </a:prstGeom>
            <a:solidFill>
              <a:srgbClr val="FF0000"/>
            </a:solidFill>
            <a:ln w="76200">
              <a:noFill/>
            </a:ln>
          </p:spPr>
          <p:txBody>
            <a:bodyPr wrap="square" rtlCol="0">
              <a:spAutoFit/>
            </a:bodyPr>
            <a:lstStyle/>
            <a:p>
              <a:r>
                <a:rPr lang="en-US" sz="2000" dirty="0">
                  <a:solidFill>
                    <a:schemeClr val="bg1"/>
                  </a:solidFill>
                  <a:latin typeface="Franklin Gothic Medium Cond" panose="020B0606030402020204" pitchFamily="34" charset="0"/>
                </a:rPr>
                <a:t>Control: No Acidification</a:t>
              </a:r>
              <a:endParaRPr lang="en-US" sz="2000" dirty="0">
                <a:latin typeface="Franklin Gothic Medium Cond" panose="020B0606030402020204" pitchFamily="34" charset="0"/>
              </a:endParaRPr>
            </a:p>
          </p:txBody>
        </p:sp>
        <p:sp>
          <p:nvSpPr>
            <p:cNvPr id="62" name="Rectangle 61"/>
            <p:cNvSpPr/>
            <p:nvPr/>
          </p:nvSpPr>
          <p:spPr>
            <a:xfrm>
              <a:off x="6137564" y="5209312"/>
              <a:ext cx="554182" cy="78970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5"/>
            <p:cNvPicPr>
              <a:picLocks noChangeAspect="1" noChangeArrowheads="1"/>
            </p:cNvPicPr>
            <p:nvPr/>
          </p:nvPicPr>
          <p:blipFill>
            <a:blip r:embed="rId5" cstate="print"/>
            <a:srcRect/>
            <a:stretch>
              <a:fillRect/>
            </a:stretch>
          </p:blipFill>
          <p:spPr bwMode="auto">
            <a:xfrm>
              <a:off x="6302088" y="5320142"/>
              <a:ext cx="243942" cy="568037"/>
            </a:xfrm>
            <a:prstGeom prst="rect">
              <a:avLst/>
            </a:prstGeom>
            <a:noFill/>
            <a:ln w="38100">
              <a:solidFill>
                <a:schemeClr val="accent2">
                  <a:lumMod val="75000"/>
                </a:schemeClr>
              </a:solidFill>
              <a:miter lim="800000"/>
              <a:headEnd/>
              <a:tailEnd/>
            </a:ln>
            <a:effectLst/>
          </p:spPr>
        </p:pic>
        <p:sp>
          <p:nvSpPr>
            <p:cNvPr id="63" name="TextBox 62"/>
            <p:cNvSpPr txBox="1"/>
            <p:nvPr/>
          </p:nvSpPr>
          <p:spPr>
            <a:xfrm>
              <a:off x="4059381" y="5430981"/>
              <a:ext cx="1751185" cy="369332"/>
            </a:xfrm>
            <a:prstGeom prst="rect">
              <a:avLst/>
            </a:prstGeom>
            <a:solidFill>
              <a:schemeClr val="accent5">
                <a:lumMod val="50000"/>
              </a:schemeClr>
            </a:solidFill>
          </p:spPr>
          <p:txBody>
            <a:bodyPr wrap="none" rtlCol="0">
              <a:spAutoFit/>
            </a:bodyPr>
            <a:lstStyle/>
            <a:p>
              <a:r>
                <a:rPr lang="en-US" dirty="0">
                  <a:latin typeface="Franklin Gothic Demi Cond" pitchFamily="34" charset="0"/>
                </a:rPr>
                <a:t>IPC’s vs. No IPC’s</a:t>
              </a:r>
            </a:p>
          </p:txBody>
        </p:sp>
        <p:sp>
          <p:nvSpPr>
            <p:cNvPr id="64" name="TextBox 63"/>
            <p:cNvSpPr txBox="1"/>
            <p:nvPr/>
          </p:nvSpPr>
          <p:spPr>
            <a:xfrm>
              <a:off x="4655126" y="4668982"/>
              <a:ext cx="406586" cy="369332"/>
            </a:xfrm>
            <a:prstGeom prst="rect">
              <a:avLst/>
            </a:prstGeom>
            <a:solidFill>
              <a:schemeClr val="accent5">
                <a:lumMod val="50000"/>
              </a:schemeClr>
            </a:solidFill>
          </p:spPr>
          <p:txBody>
            <a:bodyPr wrap="none" rtlCol="0">
              <a:spAutoFit/>
            </a:bodyPr>
            <a:lstStyle/>
            <a:p>
              <a:r>
                <a:rPr lang="en-US" i="1" dirty="0">
                  <a:latin typeface="Franklin Gothic Demi Cond" pitchFamily="34" charset="0"/>
                </a:rPr>
                <a:t> </a:t>
              </a:r>
              <a:r>
                <a:rPr lang="en-US" dirty="0" err="1">
                  <a:latin typeface="Franklin Gothic Demi Cond" pitchFamily="34" charset="0"/>
                </a:rPr>
                <a:t>vs</a:t>
              </a:r>
              <a:endParaRPr lang="en-US" dirty="0">
                <a:latin typeface="Franklin Gothic Demi Cond" pitchFamily="34" charset="0"/>
              </a:endParaRPr>
            </a:p>
          </p:txBody>
        </p:sp>
      </p:grpSp>
      <p:sp>
        <p:nvSpPr>
          <p:cNvPr id="66" name="TextBox 65"/>
          <p:cNvSpPr txBox="1"/>
          <p:nvPr/>
        </p:nvSpPr>
        <p:spPr>
          <a:xfrm>
            <a:off x="3242228" y="291379"/>
            <a:ext cx="5497211" cy="646331"/>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Example of the Experiment Map</a:t>
            </a:r>
            <a:endParaRPr lang="en-US" sz="3600" dirty="0">
              <a:latin typeface="Franklin Gothic Medium Cond" panose="020B0606030402020204" pitchFamily="34" charset="0"/>
            </a:endParaRPr>
          </a:p>
        </p:txBody>
      </p:sp>
      <p:sp>
        <p:nvSpPr>
          <p:cNvPr id="67" name="TextBox 66"/>
          <p:cNvSpPr txBox="1"/>
          <p:nvPr/>
        </p:nvSpPr>
        <p:spPr>
          <a:xfrm>
            <a:off x="4599973" y="1011815"/>
            <a:ext cx="2639249" cy="461665"/>
          </a:xfrm>
          <a:prstGeom prst="rect">
            <a:avLst/>
          </a:prstGeom>
          <a:noFill/>
        </p:spPr>
        <p:txBody>
          <a:bodyPr wrap="none" rtlCol="0">
            <a:spAutoFit/>
          </a:bodyPr>
          <a:lstStyle/>
          <a:p>
            <a:r>
              <a:rPr lang="en-US" sz="2400" dirty="0">
                <a:solidFill>
                  <a:schemeClr val="bg1"/>
                </a:solidFill>
                <a:latin typeface="Franklin Gothic Medium Cond" panose="020B0606030402020204" pitchFamily="34" charset="0"/>
              </a:rPr>
              <a:t>(2 Factor Experiment) </a:t>
            </a:r>
            <a:endParaRPr lang="en-US" sz="2400" dirty="0">
              <a:latin typeface="Franklin Gothic Medium Cond" panose="020B0606030402020204" pitchFamily="34" charset="0"/>
            </a:endParaRPr>
          </a:p>
        </p:txBody>
      </p:sp>
      <p:cxnSp>
        <p:nvCxnSpPr>
          <p:cNvPr id="68" name="Straight Arrow Connector 67"/>
          <p:cNvCxnSpPr/>
          <p:nvPr/>
        </p:nvCxnSpPr>
        <p:spPr>
          <a:xfrm flipV="1">
            <a:off x="3061855" y="942109"/>
            <a:ext cx="5403272" cy="27709"/>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297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2" name="TextBox 1"/>
          <p:cNvSpPr txBox="1"/>
          <p:nvPr/>
        </p:nvSpPr>
        <p:spPr>
          <a:xfrm>
            <a:off x="3782556" y="402215"/>
            <a:ext cx="4529638" cy="646331"/>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Questions and Discussion</a:t>
            </a:r>
            <a:endParaRPr lang="en-US" sz="3600" dirty="0">
              <a:latin typeface="Franklin Gothic Medium Cond" panose="020B0606030402020204" pitchFamily="34" charset="0"/>
            </a:endParaRPr>
          </a:p>
        </p:txBody>
      </p:sp>
      <p:cxnSp>
        <p:nvCxnSpPr>
          <p:cNvPr id="3" name="Straight Arrow Connector 2"/>
          <p:cNvCxnSpPr/>
          <p:nvPr/>
        </p:nvCxnSpPr>
        <p:spPr>
          <a:xfrm flipV="1">
            <a:off x="3906983" y="1274618"/>
            <a:ext cx="4211782" cy="13855"/>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0794" y="3912279"/>
            <a:ext cx="3620079" cy="2629031"/>
          </a:xfrm>
          <a:prstGeom prst="rect">
            <a:avLst/>
          </a:prstGeom>
          <a:ln w="38100">
            <a:solidFill>
              <a:schemeClr val="bg1"/>
            </a:solidFill>
          </a:ln>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79" y="409467"/>
            <a:ext cx="2987321" cy="3136686"/>
          </a:xfrm>
          <a:prstGeom prst="rect">
            <a:avLst/>
          </a:prstGeom>
          <a:ln w="38100">
            <a:solidFill>
              <a:schemeClr val="bg1"/>
            </a:solidFill>
          </a:ln>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4654" y="3904681"/>
            <a:ext cx="3519055" cy="2649481"/>
          </a:xfrm>
          <a:prstGeom prst="rect">
            <a:avLst/>
          </a:prstGeom>
          <a:ln w="38100">
            <a:solidFill>
              <a:schemeClr val="bg1"/>
            </a:solidFill>
          </a:ln>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2218" y="431872"/>
            <a:ext cx="2964873" cy="3095744"/>
          </a:xfrm>
          <a:prstGeom prst="rect">
            <a:avLst/>
          </a:prstGeom>
          <a:ln w="38100">
            <a:solidFill>
              <a:schemeClr val="bg1"/>
            </a:solidFill>
          </a:ln>
        </p:spPr>
      </p:pic>
      <p:sp>
        <p:nvSpPr>
          <p:cNvPr id="13" name="Rectangle 12"/>
          <p:cNvSpPr/>
          <p:nvPr/>
        </p:nvSpPr>
        <p:spPr>
          <a:xfrm>
            <a:off x="3948546" y="1620226"/>
            <a:ext cx="4267200" cy="2031325"/>
          </a:xfrm>
          <a:prstGeom prst="rect">
            <a:avLst/>
          </a:prstGeom>
          <a:solidFill>
            <a:srgbClr val="FFFF00"/>
          </a:solidFill>
          <a:ln w="57150">
            <a:solidFill>
              <a:srgbClr val="C00000"/>
            </a:solidFill>
          </a:ln>
        </p:spPr>
        <p:txBody>
          <a:bodyPr wrap="square">
            <a:spAutoFit/>
          </a:bodyPr>
          <a:lstStyle/>
          <a:p>
            <a:r>
              <a:rPr lang="en-US" b="1" dirty="0">
                <a:solidFill>
                  <a:srgbClr val="1F497D"/>
                </a:solidFill>
                <a:latin typeface="Franklin Gothic Medium Cond" panose="020B0606030402020204" pitchFamily="34" charset="0"/>
                <a:ea typeface="Calibri" panose="020F0502020204030204" pitchFamily="34" charset="0"/>
              </a:rPr>
              <a:t>“</a:t>
            </a:r>
            <a:r>
              <a:rPr lang="en-US" dirty="0">
                <a:solidFill>
                  <a:srgbClr val="1F497D"/>
                </a:solidFill>
                <a:latin typeface="Franklin Gothic Medium Cond" panose="020B0606030402020204" pitchFamily="34" charset="0"/>
                <a:ea typeface="Calibri" panose="020F0502020204030204" pitchFamily="34" charset="0"/>
              </a:rPr>
              <a:t>At the heart of science is an essential balance between two seemingly contradictory attitudes—an openness to new ideas, no matter how bizarre or counterintuitive they may be, and the most ruthless skeptical scrutiny of all ideas, old and new. This is how deep truths are winnowed from deep nonsense.” –Carl Sagan</a:t>
            </a:r>
            <a:endParaRPr lang="en-US" sz="1400" dirty="0">
              <a:effectLst/>
              <a:latin typeface="Franklin Gothic Medium Cond" panose="020B0606030402020204" pitchFamily="34" charset="0"/>
              <a:ea typeface="Calibri" panose="020F0502020204030204" pitchFamily="34" charset="0"/>
            </a:endParaRPr>
          </a:p>
        </p:txBody>
      </p:sp>
    </p:spTree>
    <p:extLst>
      <p:ext uri="{BB962C8B-B14F-4D97-AF65-F5344CB8AC3E}">
        <p14:creationId xmlns:p14="http://schemas.microsoft.com/office/powerpoint/2010/main" val="3542971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4" name="TextBox 3"/>
          <p:cNvSpPr txBox="1"/>
          <p:nvPr/>
        </p:nvSpPr>
        <p:spPr>
          <a:xfrm>
            <a:off x="4024447" y="784692"/>
            <a:ext cx="3860416" cy="646331"/>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Reset Group Overview</a:t>
            </a:r>
            <a:endParaRPr lang="en-US" sz="3600" dirty="0">
              <a:latin typeface="Franklin Gothic Medium Cond" panose="020B0606030402020204" pitchFamily="34" charset="0"/>
            </a:endParaRPr>
          </a:p>
        </p:txBody>
      </p:sp>
      <p:cxnSp>
        <p:nvCxnSpPr>
          <p:cNvPr id="5" name="Straight Arrow Connector 4"/>
          <p:cNvCxnSpPr/>
          <p:nvPr/>
        </p:nvCxnSpPr>
        <p:spPr>
          <a:xfrm flipV="1">
            <a:off x="3976254" y="1579419"/>
            <a:ext cx="4031672" cy="13855"/>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54918" y="2833679"/>
            <a:ext cx="9620900" cy="1815882"/>
          </a:xfrm>
          <a:prstGeom prst="rect">
            <a:avLst/>
          </a:prstGeom>
          <a:solidFill>
            <a:schemeClr val="accent4">
              <a:lumMod val="40000"/>
              <a:lumOff val="60000"/>
            </a:schemeClr>
          </a:solidFill>
          <a:ln w="38100">
            <a:solidFill>
              <a:srgbClr val="6600CC"/>
            </a:solidFill>
          </a:ln>
        </p:spPr>
        <p:txBody>
          <a:bodyPr wrap="square" rtlCol="0">
            <a:spAutoFit/>
          </a:bodyPr>
          <a:lstStyle/>
          <a:p>
            <a:r>
              <a:rPr lang="en-US" sz="2800" u="sng" dirty="0">
                <a:solidFill>
                  <a:schemeClr val="bg1"/>
                </a:solidFill>
                <a:latin typeface="Franklin Gothic Medium Cond" panose="020B0606030402020204" pitchFamily="34" charset="0"/>
              </a:rPr>
              <a:t>Overview</a:t>
            </a:r>
            <a:r>
              <a:rPr lang="en-US" sz="2800" dirty="0">
                <a:solidFill>
                  <a:schemeClr val="bg1"/>
                </a:solidFill>
                <a:latin typeface="Franklin Gothic Medium Cond" panose="020B0606030402020204" pitchFamily="34" charset="0"/>
              </a:rPr>
              <a:t>:  The “Reset Project” is a specialized effort to rehabilitate an existing grove while concurrently retaining and improving the productivity of that grove.  It transitions a grove incrementally to new cropping practices, technologies along with elite scion/rootstock replacements</a:t>
            </a:r>
          </a:p>
        </p:txBody>
      </p:sp>
      <p:sp>
        <p:nvSpPr>
          <p:cNvPr id="11" name="TextBox 10"/>
          <p:cNvSpPr txBox="1"/>
          <p:nvPr/>
        </p:nvSpPr>
        <p:spPr>
          <a:xfrm>
            <a:off x="982434" y="5273016"/>
            <a:ext cx="10087762" cy="954107"/>
          </a:xfrm>
          <a:prstGeom prst="rect">
            <a:avLst/>
          </a:prstGeom>
          <a:solidFill>
            <a:schemeClr val="accent4">
              <a:lumMod val="40000"/>
              <a:lumOff val="60000"/>
            </a:schemeClr>
          </a:solidFill>
          <a:ln w="38100">
            <a:solidFill>
              <a:srgbClr val="6600CC"/>
            </a:solidFill>
          </a:ln>
        </p:spPr>
        <p:txBody>
          <a:bodyPr wrap="none" rtlCol="0">
            <a:spAutoFit/>
          </a:bodyPr>
          <a:lstStyle/>
          <a:p>
            <a:pPr algn="ctr"/>
            <a:r>
              <a:rPr lang="en-US" sz="3600" dirty="0">
                <a:solidFill>
                  <a:schemeClr val="bg1"/>
                </a:solidFill>
                <a:latin typeface="Franklin Gothic Medium Cond" panose="020B0606030402020204" pitchFamily="34" charset="0"/>
              </a:rPr>
              <a:t>Essentially, Redefine/Re-Invent the Citrus Cropping System</a:t>
            </a:r>
          </a:p>
          <a:p>
            <a:pPr algn="ctr"/>
            <a:r>
              <a:rPr lang="en-US" sz="2000" dirty="0">
                <a:solidFill>
                  <a:schemeClr val="bg1"/>
                </a:solidFill>
                <a:latin typeface="Franklin Gothic Medium Cond" panose="020B0606030402020204" pitchFamily="34" charset="0"/>
              </a:rPr>
              <a:t>While maintaining profit and productivity without a “break-in-service” for the land</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748" y="345835"/>
            <a:ext cx="3263852" cy="2132315"/>
          </a:xfrm>
          <a:prstGeom prst="rect">
            <a:avLst/>
          </a:prstGeom>
          <a:ln w="38100">
            <a:solidFill>
              <a:srgbClr val="FF0000"/>
            </a:solidFill>
          </a:ln>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8267" y="304798"/>
            <a:ext cx="3331842" cy="2175166"/>
          </a:xfrm>
          <a:prstGeom prst="rect">
            <a:avLst/>
          </a:prstGeom>
          <a:ln w="38100">
            <a:solidFill>
              <a:srgbClr val="FF0000"/>
            </a:solidFill>
          </a:ln>
        </p:spPr>
      </p:pic>
    </p:spTree>
    <p:extLst>
      <p:ext uri="{BB962C8B-B14F-4D97-AF65-F5344CB8AC3E}">
        <p14:creationId xmlns:p14="http://schemas.microsoft.com/office/powerpoint/2010/main" val="3456888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2" name="TextBox 1"/>
          <p:cNvSpPr txBox="1"/>
          <p:nvPr/>
        </p:nvSpPr>
        <p:spPr>
          <a:xfrm>
            <a:off x="4549194" y="415637"/>
            <a:ext cx="2983766" cy="646331"/>
          </a:xfrm>
          <a:prstGeom prst="rect">
            <a:avLst/>
          </a:prstGeom>
          <a:noFill/>
        </p:spPr>
        <p:txBody>
          <a:bodyPr wrap="square" rtlCol="0">
            <a:spAutoFit/>
          </a:bodyPr>
          <a:lstStyle/>
          <a:p>
            <a:r>
              <a:rPr lang="en-US" sz="3600" dirty="0">
                <a:solidFill>
                  <a:schemeClr val="bg1"/>
                </a:solidFill>
                <a:latin typeface="Franklin Gothic Medium Cond" panose="020B0606030402020204" pitchFamily="34" charset="0"/>
              </a:rPr>
              <a:t>Reset Objectives</a:t>
            </a:r>
          </a:p>
        </p:txBody>
      </p:sp>
      <p:cxnSp>
        <p:nvCxnSpPr>
          <p:cNvPr id="3" name="Straight Arrow Connector 2"/>
          <p:cNvCxnSpPr/>
          <p:nvPr/>
        </p:nvCxnSpPr>
        <p:spPr>
          <a:xfrm flipV="1">
            <a:off x="4496085" y="1149927"/>
            <a:ext cx="3110061" cy="5064"/>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39231" y="2372294"/>
            <a:ext cx="11086625" cy="1938992"/>
          </a:xfrm>
          <a:prstGeom prst="rect">
            <a:avLst/>
          </a:prstGeom>
          <a:solidFill>
            <a:schemeClr val="accent4">
              <a:lumMod val="40000"/>
              <a:lumOff val="60000"/>
            </a:schemeClr>
          </a:solidFill>
          <a:ln w="28575">
            <a:solidFill>
              <a:srgbClr val="6600CC"/>
            </a:solidFill>
          </a:ln>
        </p:spPr>
        <p:txBody>
          <a:bodyPr wrap="square" rtlCol="0">
            <a:spAutoFit/>
          </a:bodyPr>
          <a:lstStyle/>
          <a:p>
            <a:pPr marL="342900" indent="-342900">
              <a:buFont typeface="Wingdings" panose="05000000000000000000" pitchFamily="2" charset="2"/>
              <a:buChar char="Ø"/>
            </a:pPr>
            <a:r>
              <a:rPr lang="en-US" sz="2400" dirty="0">
                <a:solidFill>
                  <a:schemeClr val="bg1"/>
                </a:solidFill>
                <a:latin typeface="Franklin Gothic Medium Cond" panose="020B0606030402020204" pitchFamily="34" charset="0"/>
              </a:rPr>
              <a:t>To monitor the productive of the whole grove using a time series analysis that simple compares annual yield and quality prior to participation (five seasons) in the program to grove performance upon entry into the program</a:t>
            </a:r>
          </a:p>
          <a:p>
            <a:pPr marL="342900" indent="-342900">
              <a:buFont typeface="Wingdings" panose="05000000000000000000" pitchFamily="2" charset="2"/>
              <a:buChar char="Ø"/>
            </a:pPr>
            <a:r>
              <a:rPr lang="en-US" sz="2400" dirty="0">
                <a:solidFill>
                  <a:schemeClr val="bg1"/>
                </a:solidFill>
                <a:latin typeface="Franklin Gothic Medium Cond" panose="020B0606030402020204" pitchFamily="34" charset="0"/>
              </a:rPr>
              <a:t>These practices can be applied across both mature and young trees with appropriate controls for comparison.</a:t>
            </a:r>
          </a:p>
        </p:txBody>
      </p:sp>
      <p:sp>
        <p:nvSpPr>
          <p:cNvPr id="14" name="Rectangle 13"/>
          <p:cNvSpPr/>
          <p:nvPr/>
        </p:nvSpPr>
        <p:spPr>
          <a:xfrm>
            <a:off x="482511" y="1470952"/>
            <a:ext cx="4075346" cy="584775"/>
          </a:xfrm>
          <a:prstGeom prst="rect">
            <a:avLst/>
          </a:prstGeom>
        </p:spPr>
        <p:txBody>
          <a:bodyPr wrap="none">
            <a:spAutoFit/>
          </a:bodyPr>
          <a:lstStyle/>
          <a:p>
            <a:r>
              <a:rPr lang="en-US" sz="3200" dirty="0">
                <a:solidFill>
                  <a:schemeClr val="bg1"/>
                </a:solidFill>
                <a:latin typeface="Franklin Gothic Medium Cond" panose="020B0606030402020204" pitchFamily="34" charset="0"/>
              </a:rPr>
              <a:t>Whole Grove Performance</a:t>
            </a:r>
          </a:p>
        </p:txBody>
      </p:sp>
      <p:sp>
        <p:nvSpPr>
          <p:cNvPr id="15" name="Rectangle 14"/>
          <p:cNvSpPr/>
          <p:nvPr/>
        </p:nvSpPr>
        <p:spPr>
          <a:xfrm>
            <a:off x="468657" y="4380405"/>
            <a:ext cx="3043462" cy="584775"/>
          </a:xfrm>
          <a:prstGeom prst="rect">
            <a:avLst/>
          </a:prstGeom>
        </p:spPr>
        <p:txBody>
          <a:bodyPr wrap="none">
            <a:spAutoFit/>
          </a:bodyPr>
          <a:lstStyle/>
          <a:p>
            <a:r>
              <a:rPr lang="en-US" sz="3200" dirty="0">
                <a:solidFill>
                  <a:schemeClr val="bg1"/>
                </a:solidFill>
                <a:latin typeface="Franklin Gothic Medium Cond" panose="020B0606030402020204" pitchFamily="34" charset="0"/>
              </a:rPr>
              <a:t>Reset Performance</a:t>
            </a:r>
          </a:p>
        </p:txBody>
      </p:sp>
      <p:sp>
        <p:nvSpPr>
          <p:cNvPr id="16" name="TextBox 15"/>
          <p:cNvSpPr txBox="1"/>
          <p:nvPr/>
        </p:nvSpPr>
        <p:spPr>
          <a:xfrm>
            <a:off x="442248" y="5157058"/>
            <a:ext cx="11086625" cy="830997"/>
          </a:xfrm>
          <a:prstGeom prst="rect">
            <a:avLst/>
          </a:prstGeom>
          <a:solidFill>
            <a:schemeClr val="accent4">
              <a:lumMod val="40000"/>
              <a:lumOff val="60000"/>
            </a:schemeClr>
          </a:solidFill>
          <a:ln w="28575">
            <a:solidFill>
              <a:srgbClr val="6600CC"/>
            </a:solidFill>
          </a:ln>
        </p:spPr>
        <p:txBody>
          <a:bodyPr wrap="square" rtlCol="0">
            <a:spAutoFit/>
          </a:bodyPr>
          <a:lstStyle/>
          <a:p>
            <a:pPr marL="342900" indent="-342900">
              <a:buFont typeface="Wingdings" panose="05000000000000000000" pitchFamily="2" charset="2"/>
              <a:buChar char="Ø"/>
            </a:pPr>
            <a:r>
              <a:rPr lang="en-US" sz="2400" dirty="0">
                <a:solidFill>
                  <a:schemeClr val="bg1"/>
                </a:solidFill>
                <a:latin typeface="Franklin Gothic Medium Cond" panose="020B0606030402020204" pitchFamily="34" charset="0"/>
              </a:rPr>
              <a:t>To compare the productivity &amp; performance of a group or cohort of reset trees subjected to various treatment regiments</a:t>
            </a:r>
          </a:p>
        </p:txBody>
      </p:sp>
    </p:spTree>
    <p:extLst>
      <p:ext uri="{BB962C8B-B14F-4D97-AF65-F5344CB8AC3E}">
        <p14:creationId xmlns:p14="http://schemas.microsoft.com/office/powerpoint/2010/main" val="518016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81" name="TextBox 80"/>
          <p:cNvSpPr txBox="1"/>
          <p:nvPr/>
        </p:nvSpPr>
        <p:spPr>
          <a:xfrm>
            <a:off x="441528" y="1207723"/>
            <a:ext cx="4075054" cy="1815882"/>
          </a:xfrm>
          <a:prstGeom prst="rect">
            <a:avLst/>
          </a:prstGeom>
          <a:solidFill>
            <a:schemeClr val="accent4">
              <a:lumMod val="40000"/>
              <a:lumOff val="60000"/>
            </a:schemeClr>
          </a:solidFill>
          <a:ln w="38100">
            <a:solidFill>
              <a:srgbClr val="6600CC"/>
            </a:solidFill>
          </a:ln>
        </p:spPr>
        <p:txBody>
          <a:bodyPr wrap="square" rtlCol="0">
            <a:spAutoFit/>
          </a:bodyPr>
          <a:lstStyle/>
          <a:p>
            <a:pPr marL="342900" indent="-342900">
              <a:buFont typeface="Wingdings" panose="05000000000000000000" pitchFamily="2" charset="2"/>
              <a:buChar char="Ø"/>
            </a:pPr>
            <a:r>
              <a:rPr lang="en-US" sz="2800" dirty="0">
                <a:solidFill>
                  <a:schemeClr val="bg1"/>
                </a:solidFill>
                <a:latin typeface="Franklin Gothic Medium Cond" panose="020B0606030402020204" pitchFamily="34" charset="0"/>
              </a:rPr>
              <a:t>Acidified Irrigation H</a:t>
            </a:r>
            <a:r>
              <a:rPr lang="en-US" sz="2800" baseline="-25000" dirty="0">
                <a:solidFill>
                  <a:schemeClr val="bg1"/>
                </a:solidFill>
                <a:latin typeface="Franklin Gothic Medium Cond" panose="020B0606030402020204" pitchFamily="34" charset="0"/>
              </a:rPr>
              <a:t>2</a:t>
            </a:r>
            <a:r>
              <a:rPr lang="en-US" sz="2800" dirty="0">
                <a:solidFill>
                  <a:schemeClr val="bg1"/>
                </a:solidFill>
                <a:latin typeface="Franklin Gothic Medium Cond" panose="020B0606030402020204" pitchFamily="34" charset="0"/>
              </a:rPr>
              <a:t>O</a:t>
            </a:r>
          </a:p>
          <a:p>
            <a:pPr marL="342900" indent="-342900">
              <a:buFont typeface="Wingdings" panose="05000000000000000000" pitchFamily="2" charset="2"/>
              <a:buChar char="Ø"/>
            </a:pPr>
            <a:r>
              <a:rPr lang="en-US" sz="2800" dirty="0">
                <a:solidFill>
                  <a:schemeClr val="bg1"/>
                </a:solidFill>
                <a:latin typeface="Franklin Gothic Medium Cond" panose="020B0606030402020204" pitchFamily="34" charset="0"/>
              </a:rPr>
              <a:t>Protective Tree Covers</a:t>
            </a:r>
          </a:p>
          <a:p>
            <a:pPr marL="342900" indent="-342900">
              <a:buFont typeface="Wingdings" panose="05000000000000000000" pitchFamily="2" charset="2"/>
              <a:buChar char="Ø"/>
            </a:pPr>
            <a:r>
              <a:rPr lang="en-US" sz="2800" dirty="0">
                <a:solidFill>
                  <a:schemeClr val="bg1"/>
                </a:solidFill>
                <a:latin typeface="Franklin Gothic Medium Cond" panose="020B0606030402020204" pitchFamily="34" charset="0"/>
              </a:rPr>
              <a:t>Organic Matter/Compost </a:t>
            </a:r>
          </a:p>
          <a:p>
            <a:pPr marL="342900" indent="-342900">
              <a:buFont typeface="Wingdings" panose="05000000000000000000" pitchFamily="2" charset="2"/>
              <a:buChar char="Ø"/>
            </a:pPr>
            <a:r>
              <a:rPr lang="en-US" sz="2800" dirty="0">
                <a:solidFill>
                  <a:schemeClr val="bg1"/>
                </a:solidFill>
                <a:latin typeface="Franklin Gothic Medium Cond" panose="020B0606030402020204" pitchFamily="34" charset="0"/>
              </a:rPr>
              <a:t>“Reflective Donuts (New)</a:t>
            </a:r>
          </a:p>
        </p:txBody>
      </p:sp>
      <p:sp>
        <p:nvSpPr>
          <p:cNvPr id="82" name="TextBox 81"/>
          <p:cNvSpPr txBox="1"/>
          <p:nvPr/>
        </p:nvSpPr>
        <p:spPr>
          <a:xfrm>
            <a:off x="3966649" y="188880"/>
            <a:ext cx="4292394" cy="1200329"/>
          </a:xfrm>
          <a:prstGeom prst="rect">
            <a:avLst/>
          </a:prstGeom>
          <a:noFill/>
        </p:spPr>
        <p:txBody>
          <a:bodyPr wrap="none" rtlCol="0">
            <a:spAutoFit/>
          </a:bodyPr>
          <a:lstStyle/>
          <a:p>
            <a:pPr algn="ctr"/>
            <a:r>
              <a:rPr lang="en-US" sz="3600" dirty="0">
                <a:solidFill>
                  <a:schemeClr val="bg1"/>
                </a:solidFill>
                <a:latin typeface="Franklin Gothic Medium Cond" panose="020B0606030402020204" pitchFamily="34" charset="0"/>
              </a:rPr>
              <a:t>Reset Group: 4 Priorities</a:t>
            </a:r>
          </a:p>
          <a:p>
            <a:pPr algn="ctr"/>
            <a:r>
              <a:rPr lang="en-US" sz="3600" dirty="0">
                <a:solidFill>
                  <a:schemeClr val="bg1"/>
                </a:solidFill>
                <a:latin typeface="Franklin Gothic Medium Cond" panose="020B0606030402020204" pitchFamily="34" charset="0"/>
              </a:rPr>
              <a:t> </a:t>
            </a:r>
          </a:p>
        </p:txBody>
      </p:sp>
      <p:cxnSp>
        <p:nvCxnSpPr>
          <p:cNvPr id="83" name="Straight Arrow Connector 82"/>
          <p:cNvCxnSpPr/>
          <p:nvPr/>
        </p:nvCxnSpPr>
        <p:spPr>
          <a:xfrm flipV="1">
            <a:off x="3893127" y="914400"/>
            <a:ext cx="4364182" cy="27709"/>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25734" y="3240721"/>
            <a:ext cx="2598660" cy="369332"/>
          </a:xfrm>
          <a:prstGeom prst="rect">
            <a:avLst/>
          </a:prstGeom>
          <a:solidFill>
            <a:srgbClr val="FFFF00"/>
          </a:solidFill>
          <a:ln>
            <a:solidFill>
              <a:srgbClr val="C00000"/>
            </a:solidFill>
          </a:ln>
        </p:spPr>
        <p:txBody>
          <a:bodyPr wrap="none" rtlCol="0">
            <a:spAutoFit/>
          </a:bodyPr>
          <a:lstStyle/>
          <a:p>
            <a:r>
              <a:rPr lang="en-US" b="1" dirty="0">
                <a:solidFill>
                  <a:schemeClr val="bg1"/>
                </a:solidFill>
              </a:rPr>
              <a:t>Acidified Irrigation Water</a:t>
            </a:r>
          </a:p>
        </p:txBody>
      </p:sp>
      <p:sp>
        <p:nvSpPr>
          <p:cNvPr id="14" name="TextBox 13"/>
          <p:cNvSpPr txBox="1"/>
          <p:nvPr/>
        </p:nvSpPr>
        <p:spPr>
          <a:xfrm>
            <a:off x="5003787" y="3925301"/>
            <a:ext cx="2033121" cy="369332"/>
          </a:xfrm>
          <a:prstGeom prst="rect">
            <a:avLst/>
          </a:prstGeom>
          <a:solidFill>
            <a:srgbClr val="FFFF00"/>
          </a:solidFill>
          <a:ln>
            <a:solidFill>
              <a:srgbClr val="C00000"/>
            </a:solidFill>
          </a:ln>
        </p:spPr>
        <p:txBody>
          <a:bodyPr wrap="none" rtlCol="0">
            <a:spAutoFit/>
          </a:bodyPr>
          <a:lstStyle/>
          <a:p>
            <a:r>
              <a:rPr lang="en-US" b="1" dirty="0">
                <a:solidFill>
                  <a:schemeClr val="bg1"/>
                </a:solidFill>
              </a:rPr>
              <a:t>Compost for Resets</a:t>
            </a:r>
          </a:p>
        </p:txBody>
      </p:sp>
      <p:sp>
        <p:nvSpPr>
          <p:cNvPr id="16" name="TextBox 15"/>
          <p:cNvSpPr txBox="1"/>
          <p:nvPr/>
        </p:nvSpPr>
        <p:spPr>
          <a:xfrm>
            <a:off x="8616181" y="3926910"/>
            <a:ext cx="2952364" cy="369332"/>
          </a:xfrm>
          <a:prstGeom prst="rect">
            <a:avLst/>
          </a:prstGeom>
          <a:solidFill>
            <a:srgbClr val="FFFF00"/>
          </a:solidFill>
          <a:ln>
            <a:solidFill>
              <a:srgbClr val="C00000"/>
            </a:solidFill>
          </a:ln>
        </p:spPr>
        <p:txBody>
          <a:bodyPr wrap="square" rtlCol="0">
            <a:spAutoFit/>
          </a:bodyPr>
          <a:lstStyle/>
          <a:p>
            <a:r>
              <a:rPr lang="en-US" b="1" dirty="0">
                <a:solidFill>
                  <a:schemeClr val="bg1"/>
                </a:solidFill>
              </a:rPr>
              <a:t>Metalized Reflective Donuts</a:t>
            </a:r>
          </a:p>
        </p:txBody>
      </p:sp>
      <p:grpSp>
        <p:nvGrpSpPr>
          <p:cNvPr id="19" name="Group 18"/>
          <p:cNvGrpSpPr/>
          <p:nvPr/>
        </p:nvGrpSpPr>
        <p:grpSpPr>
          <a:xfrm>
            <a:off x="5611091" y="1233054"/>
            <a:ext cx="5874328" cy="2472187"/>
            <a:chOff x="302149" y="2330160"/>
            <a:chExt cx="5987815" cy="2566574"/>
          </a:xfrm>
        </p:grpSpPr>
        <p:pic>
          <p:nvPicPr>
            <p:cNvPr id="20" name="Picture 3"/>
            <p:cNvPicPr>
              <a:picLocks noChangeAspect="1" noChangeArrowheads="1"/>
            </p:cNvPicPr>
            <p:nvPr/>
          </p:nvPicPr>
          <p:blipFill>
            <a:blip r:embed="rId2"/>
            <a:srcRect/>
            <a:stretch>
              <a:fillRect/>
            </a:stretch>
          </p:blipFill>
          <p:spPr bwMode="auto">
            <a:xfrm>
              <a:off x="302149" y="2330160"/>
              <a:ext cx="2364419" cy="2560493"/>
            </a:xfrm>
            <a:prstGeom prst="rect">
              <a:avLst/>
            </a:prstGeom>
            <a:noFill/>
            <a:ln w="38100">
              <a:solidFill>
                <a:srgbClr val="FF0000"/>
              </a:solidFill>
              <a:miter lim="800000"/>
              <a:headEnd/>
              <a:tailEnd/>
            </a:ln>
            <a:effectLst/>
          </p:spPr>
        </p:pic>
        <p:pic>
          <p:nvPicPr>
            <p:cNvPr id="21" name="Picture 6"/>
            <p:cNvPicPr>
              <a:picLocks noChangeAspect="1" noChangeArrowheads="1"/>
            </p:cNvPicPr>
            <p:nvPr/>
          </p:nvPicPr>
          <p:blipFill>
            <a:blip r:embed="rId3"/>
            <a:srcRect/>
            <a:stretch>
              <a:fillRect/>
            </a:stretch>
          </p:blipFill>
          <p:spPr bwMode="auto">
            <a:xfrm>
              <a:off x="2675227" y="2339685"/>
              <a:ext cx="3614737" cy="2557049"/>
            </a:xfrm>
            <a:prstGeom prst="rect">
              <a:avLst/>
            </a:prstGeom>
            <a:noFill/>
            <a:ln w="38100">
              <a:solidFill>
                <a:srgbClr val="FF0000"/>
              </a:solidFill>
              <a:miter lim="800000"/>
              <a:headEnd/>
              <a:tailEnd/>
            </a:ln>
            <a:effectLst/>
          </p:spPr>
        </p:pic>
      </p:grpSp>
      <p:pic>
        <p:nvPicPr>
          <p:cNvPr id="14342" name="Picture 6"/>
          <p:cNvPicPr>
            <a:picLocks noChangeAspect="1" noChangeArrowheads="1"/>
          </p:cNvPicPr>
          <p:nvPr/>
        </p:nvPicPr>
        <p:blipFill>
          <a:blip r:embed="rId4"/>
          <a:srcRect/>
          <a:stretch>
            <a:fillRect/>
          </a:stretch>
        </p:blipFill>
        <p:spPr bwMode="auto">
          <a:xfrm>
            <a:off x="457202" y="3740727"/>
            <a:ext cx="3063170" cy="2687782"/>
          </a:xfrm>
          <a:prstGeom prst="rect">
            <a:avLst/>
          </a:prstGeom>
          <a:noFill/>
          <a:ln w="38100">
            <a:solidFill>
              <a:srgbClr val="FF0000"/>
            </a:solidFill>
            <a:miter lim="800000"/>
            <a:headEnd/>
            <a:tailEnd/>
          </a:ln>
          <a:effectLst/>
        </p:spPr>
      </p:pic>
      <p:grpSp>
        <p:nvGrpSpPr>
          <p:cNvPr id="23" name="Group 22"/>
          <p:cNvGrpSpPr/>
          <p:nvPr/>
        </p:nvGrpSpPr>
        <p:grpSpPr>
          <a:xfrm>
            <a:off x="8839200" y="4399684"/>
            <a:ext cx="2590800" cy="2236643"/>
            <a:chOff x="7323426" y="658957"/>
            <a:chExt cx="3692178" cy="2832388"/>
          </a:xfrm>
        </p:grpSpPr>
        <p:pic>
          <p:nvPicPr>
            <p:cNvPr id="24" name="Picture 16"/>
            <p:cNvPicPr>
              <a:picLocks noChangeAspect="1" noChangeArrowheads="1"/>
            </p:cNvPicPr>
            <p:nvPr/>
          </p:nvPicPr>
          <p:blipFill>
            <a:blip r:embed="rId5"/>
            <a:srcRect/>
            <a:stretch>
              <a:fillRect/>
            </a:stretch>
          </p:blipFill>
          <p:spPr bwMode="auto">
            <a:xfrm>
              <a:off x="7323426" y="658957"/>
              <a:ext cx="3686642" cy="2818534"/>
            </a:xfrm>
            <a:prstGeom prst="rect">
              <a:avLst/>
            </a:prstGeom>
            <a:noFill/>
            <a:ln w="38100">
              <a:solidFill>
                <a:srgbClr val="FF0000"/>
              </a:solidFill>
              <a:miter lim="800000"/>
              <a:headEnd/>
              <a:tailEnd/>
            </a:ln>
            <a:effectLst/>
          </p:spPr>
        </p:pic>
        <p:pic>
          <p:nvPicPr>
            <p:cNvPr id="25" name="Picture 10" descr="TDD T D D T D D"/>
            <p:cNvPicPr>
              <a:picLocks noChangeAspect="1" noChangeArrowheads="1"/>
            </p:cNvPicPr>
            <p:nvPr/>
          </p:nvPicPr>
          <p:blipFill>
            <a:blip r:embed="rId6"/>
            <a:srcRect/>
            <a:stretch>
              <a:fillRect/>
            </a:stretch>
          </p:blipFill>
          <p:spPr bwMode="auto">
            <a:xfrm>
              <a:off x="9470984" y="2078181"/>
              <a:ext cx="1544620" cy="1413164"/>
            </a:xfrm>
            <a:prstGeom prst="rect">
              <a:avLst/>
            </a:prstGeom>
            <a:noFill/>
            <a:ln w="38100">
              <a:solidFill>
                <a:srgbClr val="FF0000"/>
              </a:solidFill>
            </a:ln>
          </p:spPr>
        </p:pic>
      </p:grpSp>
      <p:sp>
        <p:nvSpPr>
          <p:cNvPr id="15" name="TextBox 14"/>
          <p:cNvSpPr txBox="1"/>
          <p:nvPr/>
        </p:nvSpPr>
        <p:spPr>
          <a:xfrm>
            <a:off x="7251089" y="3258401"/>
            <a:ext cx="4094486" cy="369332"/>
          </a:xfrm>
          <a:prstGeom prst="rect">
            <a:avLst/>
          </a:prstGeom>
          <a:solidFill>
            <a:srgbClr val="FFFF00"/>
          </a:solidFill>
          <a:ln>
            <a:solidFill>
              <a:srgbClr val="C00000"/>
            </a:solidFill>
          </a:ln>
        </p:spPr>
        <p:txBody>
          <a:bodyPr wrap="square" rtlCol="0">
            <a:spAutoFit/>
          </a:bodyPr>
          <a:lstStyle/>
          <a:p>
            <a:r>
              <a:rPr lang="en-US" b="1" dirty="0">
                <a:solidFill>
                  <a:schemeClr val="bg1"/>
                </a:solidFill>
              </a:rPr>
              <a:t>Individual Protective Tree Covers (IPC’S)</a:t>
            </a:r>
          </a:p>
        </p:txBody>
      </p:sp>
      <p:grpSp>
        <p:nvGrpSpPr>
          <p:cNvPr id="28" name="Group 27"/>
          <p:cNvGrpSpPr/>
          <p:nvPr/>
        </p:nvGrpSpPr>
        <p:grpSpPr>
          <a:xfrm>
            <a:off x="4261449" y="4592347"/>
            <a:ext cx="3630446" cy="1870622"/>
            <a:chOff x="4316867" y="2043111"/>
            <a:chExt cx="3630446" cy="1870622"/>
          </a:xfrm>
        </p:grpSpPr>
        <p:pic>
          <p:nvPicPr>
            <p:cNvPr id="29" name="Picture 3"/>
            <p:cNvPicPr>
              <a:picLocks noChangeAspect="1" noChangeArrowheads="1"/>
            </p:cNvPicPr>
            <p:nvPr/>
          </p:nvPicPr>
          <p:blipFill>
            <a:blip r:embed="rId7"/>
            <a:srcRect/>
            <a:stretch>
              <a:fillRect/>
            </a:stretch>
          </p:blipFill>
          <p:spPr bwMode="auto">
            <a:xfrm>
              <a:off x="4327813" y="2043111"/>
              <a:ext cx="3619500" cy="1857375"/>
            </a:xfrm>
            <a:prstGeom prst="rect">
              <a:avLst/>
            </a:prstGeom>
            <a:noFill/>
            <a:ln w="38100">
              <a:solidFill>
                <a:srgbClr val="FF0000"/>
              </a:solidFill>
              <a:miter lim="800000"/>
              <a:headEnd/>
              <a:tailEnd/>
            </a:ln>
            <a:effectLst/>
          </p:spPr>
        </p:pic>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5276536" y="2608159"/>
              <a:ext cx="1586168" cy="1024979"/>
            </a:xfrm>
            <a:prstGeom prst="rect">
              <a:avLst/>
            </a:prstGeom>
            <a:ln w="28575">
              <a:solidFill>
                <a:srgbClr val="C00000"/>
              </a:solidFill>
            </a:ln>
          </p:spPr>
        </p:pic>
        <p:pic>
          <p:nvPicPr>
            <p:cNvPr id="32" name="Picture 5" descr="Using Compost to Mulch Plants and Trees - dummies"/>
            <p:cNvPicPr>
              <a:picLocks noChangeAspect="1" noChangeArrowheads="1"/>
            </p:cNvPicPr>
            <p:nvPr/>
          </p:nvPicPr>
          <p:blipFill>
            <a:blip r:embed="rId9"/>
            <a:srcRect/>
            <a:stretch>
              <a:fillRect/>
            </a:stretch>
          </p:blipFill>
          <p:spPr bwMode="auto">
            <a:xfrm>
              <a:off x="4316867" y="2313708"/>
              <a:ext cx="1224951" cy="1569060"/>
            </a:xfrm>
            <a:prstGeom prst="rect">
              <a:avLst/>
            </a:prstGeom>
            <a:noFill/>
            <a:ln w="28575">
              <a:solidFill>
                <a:srgbClr val="FF0000"/>
              </a:solidFill>
            </a:ln>
          </p:spPr>
        </p:pic>
      </p:grpSp>
    </p:spTree>
    <p:extLst>
      <p:ext uri="{BB962C8B-B14F-4D97-AF65-F5344CB8AC3E}">
        <p14:creationId xmlns:p14="http://schemas.microsoft.com/office/powerpoint/2010/main" val="3808533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2" name="TextBox 1"/>
          <p:cNvSpPr txBox="1"/>
          <p:nvPr/>
        </p:nvSpPr>
        <p:spPr>
          <a:xfrm>
            <a:off x="3804069" y="488963"/>
            <a:ext cx="4334392" cy="646331"/>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Further Reset Guidelines</a:t>
            </a:r>
          </a:p>
        </p:txBody>
      </p:sp>
      <p:cxnSp>
        <p:nvCxnSpPr>
          <p:cNvPr id="3" name="Straight Arrow Connector 2"/>
          <p:cNvCxnSpPr/>
          <p:nvPr/>
        </p:nvCxnSpPr>
        <p:spPr>
          <a:xfrm>
            <a:off x="3477491" y="1219200"/>
            <a:ext cx="5015345" cy="1588"/>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3">
            <a:extLst>
              <a:ext uri="{FF2B5EF4-FFF2-40B4-BE49-F238E27FC236}">
                <a16:creationId xmlns:a16="http://schemas.microsoft.com/office/drawing/2014/main" id="{3B9053B3-904B-43EA-A96D-EEC660C9B20F}"/>
              </a:ext>
            </a:extLst>
          </p:cNvPr>
          <p:cNvGraphicFramePr>
            <a:graphicFrameLocks/>
          </p:cNvGraphicFramePr>
          <p:nvPr>
            <p:extLst>
              <p:ext uri="{D42A27DB-BD31-4B8C-83A1-F6EECF244321}">
                <p14:modId xmlns:p14="http://schemas.microsoft.com/office/powerpoint/2010/main" val="124034928"/>
              </p:ext>
            </p:extLst>
          </p:nvPr>
        </p:nvGraphicFramePr>
        <p:xfrm>
          <a:off x="1210809" y="1737003"/>
          <a:ext cx="9431470" cy="3592479"/>
        </p:xfrm>
        <a:graphic>
          <a:graphicData uri="http://schemas.openxmlformats.org/drawingml/2006/table">
            <a:tbl>
              <a:tblPr firstRow="1" firstCol="1" bandRow="1">
                <a:tableStyleId>{5C22544A-7EE6-4342-B048-85BDC9FD1C3A}</a:tableStyleId>
              </a:tblPr>
              <a:tblGrid>
                <a:gridCol w="1340231">
                  <a:extLst>
                    <a:ext uri="{9D8B030D-6E8A-4147-A177-3AD203B41FA5}">
                      <a16:colId xmlns:a16="http://schemas.microsoft.com/office/drawing/2014/main" val="3137428789"/>
                    </a:ext>
                  </a:extLst>
                </a:gridCol>
                <a:gridCol w="1983469">
                  <a:extLst>
                    <a:ext uri="{9D8B030D-6E8A-4147-A177-3AD203B41FA5}">
                      <a16:colId xmlns:a16="http://schemas.microsoft.com/office/drawing/2014/main" val="1024461649"/>
                    </a:ext>
                  </a:extLst>
                </a:gridCol>
                <a:gridCol w="2196026">
                  <a:extLst>
                    <a:ext uri="{9D8B030D-6E8A-4147-A177-3AD203B41FA5}">
                      <a16:colId xmlns:a16="http://schemas.microsoft.com/office/drawing/2014/main" val="3851360125"/>
                    </a:ext>
                  </a:extLst>
                </a:gridCol>
                <a:gridCol w="2076242">
                  <a:extLst>
                    <a:ext uri="{9D8B030D-6E8A-4147-A177-3AD203B41FA5}">
                      <a16:colId xmlns:a16="http://schemas.microsoft.com/office/drawing/2014/main" val="2769658742"/>
                    </a:ext>
                  </a:extLst>
                </a:gridCol>
                <a:gridCol w="1835502">
                  <a:extLst>
                    <a:ext uri="{9D8B030D-6E8A-4147-A177-3AD203B41FA5}">
                      <a16:colId xmlns:a16="http://schemas.microsoft.com/office/drawing/2014/main" val="3600950788"/>
                    </a:ext>
                  </a:extLst>
                </a:gridCol>
              </a:tblGrid>
              <a:tr h="477966">
                <a:tc>
                  <a:txBody>
                    <a:bodyPr/>
                    <a:lstStyle/>
                    <a:p>
                      <a:pPr marL="0" marR="0" algn="ctr">
                        <a:lnSpc>
                          <a:spcPct val="107000"/>
                        </a:lnSpc>
                        <a:spcBef>
                          <a:spcPts val="0"/>
                        </a:spcBef>
                        <a:spcAft>
                          <a:spcPts val="0"/>
                        </a:spcAft>
                      </a:pPr>
                      <a:r>
                        <a:rPr lang="en-US" sz="1600" dirty="0">
                          <a:effectLst/>
                        </a:rPr>
                        <a:t>Group 4: Reset  Group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Factor to be Tested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Rootstock/Scion </a:t>
                      </a:r>
                    </a:p>
                    <a:p>
                      <a:pPr marL="0" marR="0" algn="ctr">
                        <a:lnSpc>
                          <a:spcPct val="107000"/>
                        </a:lnSpc>
                        <a:spcBef>
                          <a:spcPts val="0"/>
                        </a:spcBef>
                        <a:spcAft>
                          <a:spcPts val="0"/>
                        </a:spcAft>
                      </a:pPr>
                      <a:r>
                        <a:rPr lang="en-US" sz="1600" dirty="0">
                          <a:effectLst/>
                        </a:rPr>
                        <a:t>preference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a:effectLst/>
                        </a:rPr>
                        <a:t>Location Preference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mn-lt"/>
                          <a:ea typeface="+mn-ea"/>
                          <a:cs typeface="+mn-cs"/>
                        </a:rPr>
                        <a:t>Potential Focus Factors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207846"/>
                  </a:ext>
                </a:extLst>
              </a:tr>
              <a:tr h="722341">
                <a:tc>
                  <a:txBody>
                    <a:bodyPr/>
                    <a:lstStyle/>
                    <a:p>
                      <a:pPr marL="0" marR="0" algn="ctr">
                        <a:lnSpc>
                          <a:spcPct val="107000"/>
                        </a:lnSpc>
                        <a:spcBef>
                          <a:spcPts val="0"/>
                        </a:spcBef>
                        <a:spcAft>
                          <a:spcPts val="0"/>
                        </a:spcAft>
                      </a:pPr>
                      <a:r>
                        <a:rPr lang="en-US" sz="1600" dirty="0">
                          <a:effectLst/>
                        </a:rPr>
                        <a:t>Reset Group  Project 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Use of Acidified Water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Any</a:t>
                      </a:r>
                    </a:p>
                  </a:txBody>
                  <a:tcPr marL="68580" marR="68580" marT="0" marB="0"/>
                </a:tc>
                <a:tc>
                  <a:txBody>
                    <a:bodyPr/>
                    <a:lstStyle/>
                    <a:p>
                      <a:pPr marL="0" marR="0" algn="ctr">
                        <a:lnSpc>
                          <a:spcPct val="107000"/>
                        </a:lnSpc>
                        <a:spcBef>
                          <a:spcPts val="0"/>
                        </a:spcBef>
                        <a:spcAft>
                          <a:spcPts val="0"/>
                        </a:spcAft>
                      </a:pPr>
                      <a:r>
                        <a:rPr lang="en-US" sz="1600" dirty="0">
                          <a:effectLst/>
                        </a:rPr>
                        <a:t>Any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Acidification vs no acidification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3892124"/>
                  </a:ext>
                </a:extLst>
              </a:tr>
              <a:tr h="722341">
                <a:tc>
                  <a:txBody>
                    <a:bodyPr/>
                    <a:lstStyle/>
                    <a:p>
                      <a:pPr marL="0" marR="0" algn="ctr">
                        <a:lnSpc>
                          <a:spcPct val="107000"/>
                        </a:lnSpc>
                        <a:spcBef>
                          <a:spcPts val="0"/>
                        </a:spcBef>
                        <a:spcAft>
                          <a:spcPts val="0"/>
                        </a:spcAft>
                      </a:pPr>
                      <a:r>
                        <a:rPr lang="en-US" sz="1600" dirty="0">
                          <a:effectLst/>
                        </a:rPr>
                        <a:t>Reset Group </a:t>
                      </a:r>
                    </a:p>
                    <a:p>
                      <a:pPr marL="0" marR="0" algn="ctr">
                        <a:lnSpc>
                          <a:spcPct val="107000"/>
                        </a:lnSpc>
                        <a:spcBef>
                          <a:spcPts val="0"/>
                        </a:spcBef>
                        <a:spcAft>
                          <a:spcPts val="0"/>
                        </a:spcAft>
                      </a:pPr>
                      <a:r>
                        <a:rPr lang="en-US" sz="1600" dirty="0">
                          <a:effectLst/>
                        </a:rPr>
                        <a:t> Project 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Compare IPC projects not including bactericides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Any</a:t>
                      </a:r>
                    </a:p>
                  </a:txBody>
                  <a:tcPr marL="68580" marR="68580" marT="0" marB="0"/>
                </a:tc>
                <a:tc>
                  <a:txBody>
                    <a:bodyPr/>
                    <a:lstStyle/>
                    <a:p>
                      <a:pPr marL="0" marR="0" algn="ctr">
                        <a:lnSpc>
                          <a:spcPct val="107000"/>
                        </a:lnSpc>
                        <a:spcBef>
                          <a:spcPts val="0"/>
                        </a:spcBef>
                        <a:spcAft>
                          <a:spcPts val="0"/>
                        </a:spcAft>
                      </a:pPr>
                      <a:r>
                        <a:rPr lang="en-US" sz="1600" dirty="0">
                          <a:effectLst/>
                        </a:rPr>
                        <a:t>Any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Comparing different</a:t>
                      </a:r>
                      <a:r>
                        <a:rPr lang="en-US" sz="1600" baseline="0" dirty="0">
                          <a:effectLst/>
                        </a:rPr>
                        <a:t> IPC designs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00844"/>
                  </a:ext>
                </a:extLst>
              </a:tr>
              <a:tr h="722341">
                <a:tc>
                  <a:txBody>
                    <a:bodyPr/>
                    <a:lstStyle/>
                    <a:p>
                      <a:pPr marL="0" marR="0" algn="ctr">
                        <a:lnSpc>
                          <a:spcPct val="107000"/>
                        </a:lnSpc>
                        <a:spcBef>
                          <a:spcPts val="0"/>
                        </a:spcBef>
                        <a:spcAft>
                          <a:spcPts val="0"/>
                        </a:spcAft>
                      </a:pPr>
                      <a:r>
                        <a:rPr lang="en-US" sz="1600">
                          <a:effectLst/>
                        </a:rPr>
                        <a:t>Group 1</a:t>
                      </a:r>
                    </a:p>
                    <a:p>
                      <a:pPr marL="0" marR="0" algn="ctr">
                        <a:lnSpc>
                          <a:spcPct val="107000"/>
                        </a:lnSpc>
                        <a:spcBef>
                          <a:spcPts val="0"/>
                        </a:spcBef>
                        <a:spcAft>
                          <a:spcPts val="0"/>
                        </a:spcAft>
                      </a:pPr>
                      <a:r>
                        <a:rPr lang="en-US" sz="1600">
                          <a:effectLst/>
                        </a:rPr>
                        <a:t>Project 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Compare use of compost treated with untreated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Any</a:t>
                      </a:r>
                    </a:p>
                  </a:txBody>
                  <a:tcPr marL="68580" marR="68580" marT="0" marB="0"/>
                </a:tc>
                <a:tc>
                  <a:txBody>
                    <a:bodyPr/>
                    <a:lstStyle/>
                    <a:p>
                      <a:pPr marL="0" marR="0" algn="ctr">
                        <a:lnSpc>
                          <a:spcPct val="107000"/>
                        </a:lnSpc>
                        <a:spcBef>
                          <a:spcPts val="0"/>
                        </a:spcBef>
                        <a:spcAft>
                          <a:spcPts val="0"/>
                        </a:spcAft>
                      </a:pPr>
                      <a:r>
                        <a:rPr lang="en-US" sz="1600" dirty="0">
                          <a:effectLst/>
                        </a:rPr>
                        <a:t>Any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rPr>
                        <a:t> Comparison of soil amendments</a:t>
                      </a:r>
                      <a:r>
                        <a:rPr lang="en-US" sz="1600" baseline="0" dirty="0">
                          <a:effectLst/>
                        </a:rPr>
                        <a:t> and probiotics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0471226"/>
                  </a:ext>
                </a:extLst>
              </a:tr>
              <a:tr h="722341">
                <a:tc>
                  <a:txBody>
                    <a:bodyPr/>
                    <a:lstStyle/>
                    <a:p>
                      <a:pPr marL="0" marR="0" algn="ctr">
                        <a:lnSpc>
                          <a:spcPct val="107000"/>
                        </a:lnSpc>
                        <a:spcBef>
                          <a:spcPts val="0"/>
                        </a:spcBef>
                        <a:spcAft>
                          <a:spcPts val="0"/>
                        </a:spcAft>
                      </a:pPr>
                      <a:r>
                        <a:rPr lang="en-US" sz="1600">
                          <a:effectLst/>
                        </a:rPr>
                        <a:t>Group 1</a:t>
                      </a:r>
                    </a:p>
                    <a:p>
                      <a:pPr marL="0" marR="0" algn="ctr">
                        <a:lnSpc>
                          <a:spcPct val="107000"/>
                        </a:lnSpc>
                        <a:spcBef>
                          <a:spcPts val="0"/>
                        </a:spcBef>
                        <a:spcAft>
                          <a:spcPts val="0"/>
                        </a:spcAft>
                      </a:pPr>
                      <a:r>
                        <a:rPr lang="en-US" sz="1600">
                          <a:effectLst/>
                        </a:rPr>
                        <a:t>Project 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Reflective donuts on individual trees vs no donuts </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Any</a:t>
                      </a:r>
                    </a:p>
                  </a:txBody>
                  <a:tcPr marL="68580" marR="68580" marT="0" marB="0"/>
                </a:tc>
                <a:tc>
                  <a:txBody>
                    <a:bodyPr/>
                    <a:lstStyle/>
                    <a:p>
                      <a:pPr marL="0" marR="0" algn="ctr">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Any</a:t>
                      </a:r>
                    </a:p>
                  </a:txBody>
                  <a:tcPr marL="68580" marR="68580" marT="0" marB="0"/>
                </a:tc>
                <a:tc>
                  <a:txBody>
                    <a:bodyPr/>
                    <a:lstStyle/>
                    <a:p>
                      <a:pPr marL="0" marR="0" algn="ctr">
                        <a:lnSpc>
                          <a:spcPct val="107000"/>
                        </a:lnSpc>
                        <a:spcBef>
                          <a:spcPts val="0"/>
                        </a:spcBef>
                        <a:spcAft>
                          <a:spcPts val="0"/>
                        </a:spcAft>
                      </a:pPr>
                      <a:r>
                        <a:rPr lang="en-US" sz="1600" dirty="0">
                          <a:effectLst/>
                        </a:rPr>
                        <a:t>Evaluation of reflective</a:t>
                      </a:r>
                      <a:r>
                        <a:rPr lang="en-US" sz="1600" baseline="0" dirty="0">
                          <a:effectLst/>
                        </a:rPr>
                        <a:t> mulch in reset setting</a:t>
                      </a: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121792"/>
                  </a:ext>
                </a:extLst>
              </a:tr>
            </a:tbl>
          </a:graphicData>
        </a:graphic>
      </p:graphicFrame>
    </p:spTree>
    <p:extLst>
      <p:ext uri="{BB962C8B-B14F-4D97-AF65-F5344CB8AC3E}">
        <p14:creationId xmlns:p14="http://schemas.microsoft.com/office/powerpoint/2010/main" val="387706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2" name="TextBox 1"/>
          <p:cNvSpPr txBox="1"/>
          <p:nvPr/>
        </p:nvSpPr>
        <p:spPr>
          <a:xfrm>
            <a:off x="3543014" y="477213"/>
            <a:ext cx="5093126" cy="1200329"/>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End of Reset Group Overview</a:t>
            </a:r>
          </a:p>
          <a:p>
            <a:endParaRPr lang="en-US" sz="3600" dirty="0">
              <a:latin typeface="Franklin Gothic Medium Cond" panose="020B0606030402020204" pitchFamily="34" charset="0"/>
            </a:endParaRPr>
          </a:p>
        </p:txBody>
      </p:sp>
      <p:cxnSp>
        <p:nvCxnSpPr>
          <p:cNvPr id="3" name="Straight Arrow Connector 2"/>
          <p:cNvCxnSpPr/>
          <p:nvPr/>
        </p:nvCxnSpPr>
        <p:spPr>
          <a:xfrm flipV="1">
            <a:off x="3435927" y="1260764"/>
            <a:ext cx="5223164" cy="13854"/>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AutoShape 2" descr="Image result for citrus tree nursery"/>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313" y="1864385"/>
            <a:ext cx="2090651" cy="2263244"/>
          </a:xfrm>
          <a:prstGeom prst="rect">
            <a:avLst/>
          </a:prstGeom>
          <a:ln>
            <a:solidFill>
              <a:srgbClr val="C00000"/>
            </a:solidFill>
          </a:ln>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404" y="1864915"/>
            <a:ext cx="2308892" cy="2262714"/>
          </a:xfrm>
          <a:prstGeom prst="rect">
            <a:avLst/>
          </a:prstGeom>
          <a:ln>
            <a:solidFill>
              <a:srgbClr val="C00000"/>
            </a:solidFill>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8688" y="1844318"/>
            <a:ext cx="2295640" cy="2295640"/>
          </a:xfrm>
          <a:prstGeom prst="rect">
            <a:avLst/>
          </a:prstGeom>
          <a:ln>
            <a:solidFill>
              <a:srgbClr val="C00000"/>
            </a:solidFill>
          </a:ln>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17438" y="1844318"/>
            <a:ext cx="2280355" cy="2280355"/>
          </a:xfrm>
          <a:prstGeom prst="rect">
            <a:avLst/>
          </a:prstGeom>
          <a:ln>
            <a:solidFill>
              <a:srgbClr val="C00000"/>
            </a:solidFill>
          </a:ln>
        </p:spPr>
      </p:pic>
      <p:sp>
        <p:nvSpPr>
          <p:cNvPr id="23" name="TextBox 22"/>
          <p:cNvSpPr txBox="1"/>
          <p:nvPr/>
        </p:nvSpPr>
        <p:spPr>
          <a:xfrm>
            <a:off x="3182797" y="4550449"/>
            <a:ext cx="5304850" cy="1200329"/>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Reset Group Breakout Session</a:t>
            </a:r>
          </a:p>
          <a:p>
            <a:endParaRPr lang="en-US" sz="3600" dirty="0">
              <a:latin typeface="Franklin Gothic Medium Cond" panose="020B0606030402020204" pitchFamily="34" charset="0"/>
            </a:endParaRPr>
          </a:p>
        </p:txBody>
      </p:sp>
      <p:cxnSp>
        <p:nvCxnSpPr>
          <p:cNvPr id="24" name="Straight Arrow Connector 23"/>
          <p:cNvCxnSpPr/>
          <p:nvPr/>
        </p:nvCxnSpPr>
        <p:spPr>
          <a:xfrm flipV="1">
            <a:off x="3172691" y="5278583"/>
            <a:ext cx="5223164" cy="13854"/>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5400000">
            <a:off x="3089564" y="6068292"/>
            <a:ext cx="886691" cy="1588"/>
          </a:xfrm>
          <a:prstGeom prst="straightConnector1">
            <a:avLst/>
          </a:prstGeom>
          <a:ln w="57150">
            <a:solidFill>
              <a:schemeClr val="bg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7232075" y="6040583"/>
            <a:ext cx="886691" cy="1588"/>
          </a:xfrm>
          <a:prstGeom prst="straightConnector1">
            <a:avLst/>
          </a:prstGeom>
          <a:ln w="57150">
            <a:solidFill>
              <a:schemeClr val="bg1"/>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62400" y="5458691"/>
            <a:ext cx="3177793" cy="954107"/>
          </a:xfrm>
          <a:prstGeom prst="rect">
            <a:avLst/>
          </a:prstGeom>
          <a:solidFill>
            <a:srgbClr val="FFFF00"/>
          </a:solidFill>
          <a:ln w="38100">
            <a:solidFill>
              <a:srgbClr val="C00000"/>
            </a:solidFill>
          </a:ln>
        </p:spPr>
        <p:txBody>
          <a:bodyPr wrap="none" rtlCol="0">
            <a:spAutoFit/>
          </a:bodyPr>
          <a:lstStyle/>
          <a:p>
            <a:pPr algn="ctr"/>
            <a:r>
              <a:rPr lang="en-US" sz="2800" dirty="0">
                <a:solidFill>
                  <a:schemeClr val="bg1"/>
                </a:solidFill>
                <a:latin typeface="Franklin Gothic Medium Cond" pitchFamily="34" charset="0"/>
              </a:rPr>
              <a:t>Wednesday, June 24</a:t>
            </a:r>
            <a:r>
              <a:rPr lang="en-US" sz="2800" baseline="30000" dirty="0">
                <a:solidFill>
                  <a:schemeClr val="bg1"/>
                </a:solidFill>
                <a:latin typeface="Franklin Gothic Medium Cond" pitchFamily="34" charset="0"/>
              </a:rPr>
              <a:t>th</a:t>
            </a:r>
            <a:r>
              <a:rPr lang="en-US" sz="2800" dirty="0">
                <a:solidFill>
                  <a:schemeClr val="bg1"/>
                </a:solidFill>
                <a:latin typeface="Franklin Gothic Medium Cond" pitchFamily="34" charset="0"/>
              </a:rPr>
              <a:t> </a:t>
            </a:r>
          </a:p>
          <a:p>
            <a:pPr algn="ctr"/>
            <a:r>
              <a:rPr lang="en-US" sz="2800" dirty="0">
                <a:solidFill>
                  <a:schemeClr val="bg1"/>
                </a:solidFill>
                <a:latin typeface="Franklin Gothic Medium Cond" pitchFamily="34" charset="0"/>
              </a:rPr>
              <a:t>12:00 to 12:45</a:t>
            </a:r>
          </a:p>
        </p:txBody>
      </p:sp>
    </p:spTree>
    <p:extLst>
      <p:ext uri="{BB962C8B-B14F-4D97-AF65-F5344CB8AC3E}">
        <p14:creationId xmlns:p14="http://schemas.microsoft.com/office/powerpoint/2010/main" val="410717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8" name="AutoShape 2" descr="Image result for citrus tree nursery"/>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anatomical drawings of citru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TextBox 35"/>
          <p:cNvSpPr txBox="1"/>
          <p:nvPr/>
        </p:nvSpPr>
        <p:spPr>
          <a:xfrm>
            <a:off x="635370" y="2425685"/>
            <a:ext cx="5529901" cy="3785652"/>
          </a:xfrm>
          <a:prstGeom prst="rect">
            <a:avLst/>
          </a:prstGeom>
          <a:noFill/>
          <a:ln w="28575">
            <a:solidFill>
              <a:srgbClr val="6600CC"/>
            </a:solidFill>
          </a:ln>
        </p:spPr>
        <p:txBody>
          <a:bodyPr wrap="square" rtlCol="0">
            <a:spAutoFit/>
          </a:bodyPr>
          <a:lstStyle/>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Contact Information</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Year Block was Planted</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 Scion Rootstock Combination (Previous Records?)</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Focus of Research: Recovery</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Technical Working Sub-Group: Resets</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Comparison: Previous Management</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Ecological Region or Site Specific: Eco, Site or Both</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Trial Design: Paired T-Test &amp;/or Regression</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Solid or Reset: Reset</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Reset-Group Focus: 1) IPC’s; 2) Compost; 3) Donuts; 4) Acidification of Irrigation Water</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County: </a:t>
            </a:r>
          </a:p>
        </p:txBody>
      </p:sp>
      <p:graphicFrame>
        <p:nvGraphicFramePr>
          <p:cNvPr id="39" name="Table 38"/>
          <p:cNvGraphicFramePr>
            <a:graphicFrameLocks noGrp="1"/>
          </p:cNvGraphicFramePr>
          <p:nvPr/>
        </p:nvGraphicFramePr>
        <p:xfrm>
          <a:off x="6991350" y="2369127"/>
          <a:ext cx="4244687" cy="3809998"/>
        </p:xfrm>
        <a:graphic>
          <a:graphicData uri="http://schemas.openxmlformats.org/drawingml/2006/table">
            <a:tbl>
              <a:tblPr/>
              <a:tblGrid>
                <a:gridCol w="1914332">
                  <a:extLst>
                    <a:ext uri="{9D8B030D-6E8A-4147-A177-3AD203B41FA5}">
                      <a16:colId xmlns:a16="http://schemas.microsoft.com/office/drawing/2014/main" val="20000"/>
                    </a:ext>
                  </a:extLst>
                </a:gridCol>
                <a:gridCol w="1229301">
                  <a:extLst>
                    <a:ext uri="{9D8B030D-6E8A-4147-A177-3AD203B41FA5}">
                      <a16:colId xmlns:a16="http://schemas.microsoft.com/office/drawing/2014/main" val="20001"/>
                    </a:ext>
                  </a:extLst>
                </a:gridCol>
                <a:gridCol w="1101054">
                  <a:extLst>
                    <a:ext uri="{9D8B030D-6E8A-4147-A177-3AD203B41FA5}">
                      <a16:colId xmlns:a16="http://schemas.microsoft.com/office/drawing/2014/main" val="20002"/>
                    </a:ext>
                  </a:extLst>
                </a:gridCol>
              </a:tblGrid>
              <a:tr h="359668">
                <a:tc>
                  <a:txBody>
                    <a:bodyPr/>
                    <a:lstStyle/>
                    <a:p>
                      <a:pPr algn="ctr" fontAlgn="ctr"/>
                      <a:r>
                        <a:rPr lang="en-US" sz="1100" b="1" i="0" u="none" strike="noStrike">
                          <a:solidFill>
                            <a:srgbClr val="000000"/>
                          </a:solidFill>
                          <a:latin typeface="Calibri"/>
                        </a:rPr>
                        <a:t>CRAFT App Number</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CRAFT-2019-001R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latin typeface="Calibri"/>
                        </a:rPr>
                        <a:t>CRAFT-2019-002R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448965">
                <a:tc>
                  <a:txBody>
                    <a:bodyPr/>
                    <a:lstStyle/>
                    <a:p>
                      <a:pPr algn="ctr" fontAlgn="ctr"/>
                      <a:r>
                        <a:rPr lang="en-US" sz="1100" b="1" i="0" u="none" strike="noStrike">
                          <a:solidFill>
                            <a:srgbClr val="000000"/>
                          </a:solidFill>
                          <a:latin typeface="Calibri"/>
                        </a:rPr>
                        <a:t>Grower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Cody Estes (772)473-9251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1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1"/>
                  </a:ext>
                </a:extLst>
              </a:tr>
              <a:tr h="448965">
                <a:tc>
                  <a:txBody>
                    <a:bodyPr/>
                    <a:lstStyle/>
                    <a:p>
                      <a:pPr algn="ctr" fontAlgn="ctr"/>
                      <a:r>
                        <a:rPr lang="en-US" sz="1100" b="1" i="0" u="none" strike="noStrike">
                          <a:solidFill>
                            <a:srgbClr val="000000"/>
                          </a:solidFill>
                          <a:latin typeface="Calibri"/>
                        </a:rPr>
                        <a:t>Enterprise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Seibels Enterprises, Inc.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100" b="1" i="0" u="none" strike="noStrike">
                          <a:solidFill>
                            <a:srgbClr val="000000"/>
                          </a:solidFill>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2"/>
                  </a:ext>
                </a:extLst>
              </a:tr>
              <a:tr h="235644">
                <a:tc>
                  <a:txBody>
                    <a:bodyPr/>
                    <a:lstStyle/>
                    <a:p>
                      <a:pPr algn="ctr" fontAlgn="ctr"/>
                      <a:r>
                        <a:rPr lang="en-US" sz="1100" b="1" i="0" u="none" strike="noStrike">
                          <a:solidFill>
                            <a:srgbClr val="000000"/>
                          </a:solidFill>
                          <a:latin typeface="Calibri"/>
                        </a:rPr>
                        <a:t>TWG 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resets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latin typeface="Calibri"/>
                        </a:rPr>
                        <a:t>resets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3"/>
                  </a:ext>
                </a:extLst>
              </a:tr>
              <a:tr h="235644">
                <a:tc>
                  <a:txBody>
                    <a:bodyPr/>
                    <a:lstStyle/>
                    <a:p>
                      <a:pPr algn="ctr" fontAlgn="ctr"/>
                      <a:r>
                        <a:rPr lang="en-US" sz="1100" b="1" i="0" u="none" strike="noStrike">
                          <a:solidFill>
                            <a:srgbClr val="000000"/>
                          </a:solidFill>
                          <a:latin typeface="Calibri"/>
                        </a:rPr>
                        <a:t>Focus of study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Recovery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latin typeface="Calibri"/>
                        </a:rPr>
                        <a:t>Recovery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4"/>
                  </a:ext>
                </a:extLst>
              </a:tr>
              <a:tr h="235644">
                <a:tc>
                  <a:txBody>
                    <a:bodyPr/>
                    <a:lstStyle/>
                    <a:p>
                      <a:pPr algn="ctr" fontAlgn="ctr"/>
                      <a:r>
                        <a:rPr lang="en-US" sz="1100" b="1" i="0" u="none" strike="noStrike">
                          <a:solidFill>
                            <a:srgbClr val="000000"/>
                          </a:solidFill>
                          <a:latin typeface="Calibri"/>
                        </a:rPr>
                        <a:t>Comparison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Previous Mgmt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latin typeface="Calibri"/>
                        </a:rPr>
                        <a:t>Previous Mgmt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5"/>
                  </a:ext>
                </a:extLst>
              </a:tr>
              <a:tr h="235644">
                <a:tc>
                  <a:txBody>
                    <a:bodyPr/>
                    <a:lstStyle/>
                    <a:p>
                      <a:pPr algn="ctr" fontAlgn="ctr"/>
                      <a:r>
                        <a:rPr lang="en-US" sz="1100" b="1" i="0" u="none" strike="noStrike">
                          <a:solidFill>
                            <a:srgbClr val="000000"/>
                          </a:solidFill>
                          <a:latin typeface="Calibri"/>
                        </a:rPr>
                        <a:t>eco region or site specific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Eco &amp; Site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latin typeface="Calibri"/>
                        </a:rPr>
                        <a:t>Eco &amp; Site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6"/>
                  </a:ext>
                </a:extLst>
              </a:tr>
              <a:tr h="458887">
                <a:tc>
                  <a:txBody>
                    <a:bodyPr/>
                    <a:lstStyle/>
                    <a:p>
                      <a:pPr algn="ctr" fontAlgn="ctr"/>
                      <a:r>
                        <a:rPr lang="en-US" sz="1100" b="1" i="0" u="none" strike="noStrike">
                          <a:solidFill>
                            <a:srgbClr val="000000"/>
                          </a:solidFill>
                          <a:latin typeface="Calibri"/>
                        </a:rPr>
                        <a:t>trial design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Paired T-Test &amp;/or Regression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latin typeface="Calibri"/>
                        </a:rPr>
                        <a:t>Paired T-Test &amp;/or regr4ssion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7"/>
                  </a:ext>
                </a:extLst>
              </a:tr>
              <a:tr h="235644">
                <a:tc>
                  <a:txBody>
                    <a:bodyPr/>
                    <a:lstStyle/>
                    <a:p>
                      <a:pPr algn="ctr" fontAlgn="ctr"/>
                      <a:r>
                        <a:rPr lang="en-US" sz="1100" b="1" i="0" u="none" strike="noStrike">
                          <a:solidFill>
                            <a:srgbClr val="000000"/>
                          </a:solidFill>
                          <a:latin typeface="Calibri"/>
                        </a:rPr>
                        <a:t>TWG Subgroup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Rehab/Resets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latin typeface="Calibri"/>
                        </a:rPr>
                        <a:t>Rehab/Resets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8"/>
                  </a:ext>
                </a:extLst>
              </a:tr>
              <a:tr h="448965">
                <a:tc>
                  <a:txBody>
                    <a:bodyPr/>
                    <a:lstStyle/>
                    <a:p>
                      <a:pPr algn="ctr" fontAlgn="ctr"/>
                      <a:r>
                        <a:rPr lang="en-US" sz="1100" b="1" i="0" u="none" strike="noStrike">
                          <a:solidFill>
                            <a:srgbClr val="000000"/>
                          </a:solidFill>
                          <a:latin typeface="Calibri"/>
                        </a:rPr>
                        <a:t>subgroup focus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Grove &amp; Subset tree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1" i="0" u="none" strike="noStrike">
                          <a:solidFill>
                            <a:srgbClr val="000000"/>
                          </a:solidFill>
                          <a:latin typeface="Calibri"/>
                        </a:rPr>
                        <a:t>Grove &amp; subset tree Performance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9"/>
                  </a:ext>
                </a:extLst>
              </a:tr>
              <a:tr h="235644">
                <a:tc>
                  <a:txBody>
                    <a:bodyPr/>
                    <a:lstStyle/>
                    <a:p>
                      <a:pPr algn="ctr" fontAlgn="ctr"/>
                      <a:r>
                        <a:rPr lang="en-US" sz="1100" b="1" i="0" u="none" strike="noStrike">
                          <a:solidFill>
                            <a:srgbClr val="000000"/>
                          </a:solidFill>
                          <a:latin typeface="Calibri"/>
                        </a:rPr>
                        <a:t>Reset or Solid set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reset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a:solidFill>
                            <a:srgbClr val="000000"/>
                          </a:solidFill>
                          <a:latin typeface="Calibri"/>
                        </a:rPr>
                        <a:t>reset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10"/>
                  </a:ext>
                </a:extLst>
              </a:tr>
              <a:tr h="230684">
                <a:tc>
                  <a:txBody>
                    <a:bodyPr/>
                    <a:lstStyle/>
                    <a:p>
                      <a:pPr algn="ctr" fontAlgn="ctr"/>
                      <a:r>
                        <a:rPr lang="en-US" sz="1100" b="1" i="0" u="none" strike="noStrike">
                          <a:solidFill>
                            <a:srgbClr val="000000"/>
                          </a:solidFill>
                          <a:latin typeface="Calibri"/>
                        </a:rPr>
                        <a:t>County/Region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100" b="1" i="0" u="none" strike="noStrike">
                          <a:solidFill>
                            <a:srgbClr val="000000"/>
                          </a:solidFill>
                          <a:latin typeface="Calibri"/>
                        </a:rPr>
                        <a:t>Polk/ Ridge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100" b="0" i="0" u="none" strike="noStrike" dirty="0">
                          <a:solidFill>
                            <a:srgbClr val="000000"/>
                          </a:solidFill>
                          <a:latin typeface="Calibri"/>
                        </a:rPr>
                        <a:t>Hendry/SW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11"/>
                  </a:ext>
                </a:extLst>
              </a:tr>
            </a:tbl>
          </a:graphicData>
        </a:graphic>
      </p:graphicFrame>
      <p:sp>
        <p:nvSpPr>
          <p:cNvPr id="40" name="TextBox 39"/>
          <p:cNvSpPr txBox="1"/>
          <p:nvPr/>
        </p:nvSpPr>
        <p:spPr>
          <a:xfrm>
            <a:off x="3560883" y="416070"/>
            <a:ext cx="4919167" cy="646331"/>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Questions in the Application</a:t>
            </a:r>
            <a:endParaRPr lang="en-US" sz="3600" dirty="0">
              <a:latin typeface="Franklin Gothic Medium Cond" panose="020B0606030402020204" pitchFamily="34" charset="0"/>
            </a:endParaRPr>
          </a:p>
        </p:txBody>
      </p:sp>
      <p:sp>
        <p:nvSpPr>
          <p:cNvPr id="41" name="Rectangle 40"/>
          <p:cNvSpPr/>
          <p:nvPr/>
        </p:nvSpPr>
        <p:spPr>
          <a:xfrm>
            <a:off x="761659" y="1346263"/>
            <a:ext cx="10124055" cy="400110"/>
          </a:xfrm>
          <a:prstGeom prst="rect">
            <a:avLst/>
          </a:prstGeom>
        </p:spPr>
        <p:txBody>
          <a:bodyPr wrap="none">
            <a:spAutoFit/>
          </a:bodyPr>
          <a:lstStyle/>
          <a:p>
            <a:pPr algn="ctr"/>
            <a:r>
              <a:rPr lang="en-US" sz="2000" dirty="0">
                <a:solidFill>
                  <a:schemeClr val="bg1"/>
                </a:solidFill>
                <a:latin typeface="Franklin Gothic Medium Cond" panose="020B0606030402020204" pitchFamily="34" charset="0"/>
              </a:rPr>
              <a:t>Passport information that will be in the Drop-Down Menu, and  will be backed up on the Reset Spreadsheet</a:t>
            </a:r>
          </a:p>
        </p:txBody>
      </p:sp>
      <p:cxnSp>
        <p:nvCxnSpPr>
          <p:cNvPr id="42" name="Straight Arrow Connector 41"/>
          <p:cNvCxnSpPr/>
          <p:nvPr/>
        </p:nvCxnSpPr>
        <p:spPr>
          <a:xfrm>
            <a:off x="3491345" y="1163782"/>
            <a:ext cx="4973782" cy="13854"/>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044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8" name="AutoShape 2" descr="Image result for citrus tree nursery"/>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2" descr="Image result for anatomical drawings of citrus"/>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773916" y="2010051"/>
            <a:ext cx="10117694" cy="4401205"/>
          </a:xfrm>
          <a:prstGeom prst="rect">
            <a:avLst/>
          </a:prstGeom>
          <a:noFill/>
          <a:ln w="28575">
            <a:solidFill>
              <a:srgbClr val="6600CC"/>
            </a:solidFill>
          </a:ln>
        </p:spPr>
        <p:txBody>
          <a:bodyPr wrap="square" rtlCol="0">
            <a:spAutoFit/>
          </a:bodyPr>
          <a:lstStyle/>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Scion &amp; Rootstock of Existing Grove &amp; New Scion/Rootstock Combination</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Current Trees/Acre and Intended Final Density</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Fertilizer Practices: Assay and Annual Rate of1) Dry; 2) </a:t>
            </a:r>
            <a:r>
              <a:rPr lang="en-US" sz="2000" dirty="0" err="1">
                <a:solidFill>
                  <a:schemeClr val="bg1"/>
                </a:solidFill>
                <a:latin typeface="Franklin Gothic Medium Cond" panose="020B0606030402020204" pitchFamily="34" charset="0"/>
              </a:rPr>
              <a:t>Fertigation</a:t>
            </a:r>
            <a:r>
              <a:rPr lang="en-US" sz="2000" dirty="0">
                <a:solidFill>
                  <a:schemeClr val="bg1"/>
                </a:solidFill>
                <a:latin typeface="Franklin Gothic Medium Cond" panose="020B0606030402020204" pitchFamily="34" charset="0"/>
              </a:rPr>
              <a:t>; &amp; 3) Foliar</a:t>
            </a:r>
          </a:p>
          <a:p>
            <a:pPr marL="342900" indent="-342900">
              <a:buFont typeface="Wingdings" panose="05000000000000000000" pitchFamily="2" charset="2"/>
              <a:buChar char="Ø"/>
            </a:pPr>
            <a:r>
              <a:rPr lang="en-US" sz="2000" u="sng" dirty="0">
                <a:solidFill>
                  <a:srgbClr val="C00000"/>
                </a:solidFill>
                <a:latin typeface="Franklin Gothic Medium Cond" panose="020B0606030402020204" pitchFamily="34" charset="0"/>
              </a:rPr>
              <a:t>Irrigation H</a:t>
            </a:r>
            <a:r>
              <a:rPr lang="en-US" sz="2000" u="sng" baseline="-25000" dirty="0">
                <a:solidFill>
                  <a:srgbClr val="C00000"/>
                </a:solidFill>
                <a:latin typeface="Franklin Gothic Medium Cond" panose="020B0606030402020204" pitchFamily="34" charset="0"/>
              </a:rPr>
              <a:t>2</a:t>
            </a:r>
            <a:r>
              <a:rPr lang="en-US" sz="2000" u="sng" dirty="0">
                <a:solidFill>
                  <a:srgbClr val="C00000"/>
                </a:solidFill>
                <a:latin typeface="Franklin Gothic Medium Cond" panose="020B0606030402020204" pitchFamily="34" charset="0"/>
              </a:rPr>
              <a:t>O /soil acidification</a:t>
            </a:r>
          </a:p>
          <a:p>
            <a:pPr marL="342900" indent="-342900">
              <a:buFont typeface="Wingdings" panose="05000000000000000000" pitchFamily="2" charset="2"/>
              <a:buChar char="Ø"/>
            </a:pPr>
            <a:r>
              <a:rPr lang="en-US" sz="2000" u="sng" dirty="0">
                <a:solidFill>
                  <a:srgbClr val="C00000"/>
                </a:solidFill>
                <a:latin typeface="Franklin Gothic Medium Cond" panose="020B0606030402020204" pitchFamily="34" charset="0"/>
              </a:rPr>
              <a:t>Individual Protective Covers (IPC’s)</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Particle Film (Kaolin Clays)</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Windbreaks</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HLB Products</a:t>
            </a:r>
          </a:p>
          <a:p>
            <a:pPr marL="342900" indent="-342900">
              <a:buFont typeface="Wingdings" panose="05000000000000000000" pitchFamily="2" charset="2"/>
              <a:buChar char="Ø"/>
            </a:pPr>
            <a:r>
              <a:rPr lang="en-US" sz="2000" dirty="0" err="1">
                <a:solidFill>
                  <a:schemeClr val="bg1"/>
                </a:solidFill>
                <a:latin typeface="Franklin Gothic Medium Cond" panose="020B0606030402020204" pitchFamily="34" charset="0"/>
              </a:rPr>
              <a:t>Humic</a:t>
            </a:r>
            <a:r>
              <a:rPr lang="en-US" sz="2000" dirty="0">
                <a:solidFill>
                  <a:schemeClr val="bg1"/>
                </a:solidFill>
                <a:latin typeface="Franklin Gothic Medium Cond" panose="020B0606030402020204" pitchFamily="34" charset="0"/>
              </a:rPr>
              <a:t>/</a:t>
            </a:r>
            <a:r>
              <a:rPr lang="en-US" sz="2000" dirty="0" err="1">
                <a:solidFill>
                  <a:schemeClr val="bg1"/>
                </a:solidFill>
                <a:latin typeface="Franklin Gothic Medium Cond" panose="020B0606030402020204" pitchFamily="34" charset="0"/>
              </a:rPr>
              <a:t>Fulvic</a:t>
            </a:r>
            <a:r>
              <a:rPr lang="en-US" sz="2000" dirty="0">
                <a:solidFill>
                  <a:schemeClr val="bg1"/>
                </a:solidFill>
                <a:latin typeface="Franklin Gothic Medium Cond" panose="020B0606030402020204" pitchFamily="34" charset="0"/>
              </a:rPr>
              <a:t> Acids</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Other Root Treatments</a:t>
            </a:r>
          </a:p>
          <a:p>
            <a:pPr marL="342900" indent="-342900">
              <a:buFont typeface="Wingdings" panose="05000000000000000000" pitchFamily="2" charset="2"/>
              <a:buChar char="Ø"/>
            </a:pPr>
            <a:r>
              <a:rPr lang="en-US" sz="2000" u="sng" dirty="0">
                <a:solidFill>
                  <a:srgbClr val="C00000"/>
                </a:solidFill>
                <a:latin typeface="Franklin Gothic Medium Cond" panose="020B0606030402020204" pitchFamily="34" charset="0"/>
              </a:rPr>
              <a:t>Compost/Mulch (actually this is 2 Parts Now). A) Compost as Organic Matter;  B) Reflective donuts </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Foliar Diseases (Canker, PFD, </a:t>
            </a:r>
            <a:r>
              <a:rPr lang="en-US" sz="2000" i="1" dirty="0" err="1">
                <a:solidFill>
                  <a:schemeClr val="bg1"/>
                </a:solidFill>
                <a:latin typeface="Franklin Gothic Medium Cond" panose="020B0606030402020204" pitchFamily="34" charset="0"/>
              </a:rPr>
              <a:t>Diplodia</a:t>
            </a:r>
            <a:r>
              <a:rPr lang="en-US" sz="2000" dirty="0">
                <a:solidFill>
                  <a:schemeClr val="bg1"/>
                </a:solidFill>
                <a:latin typeface="Franklin Gothic Medium Cond" panose="020B0606030402020204" pitchFamily="34" charset="0"/>
              </a:rPr>
              <a:t>, etc)</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Root Pathogens (</a:t>
            </a:r>
            <a:r>
              <a:rPr lang="en-US" sz="2000" i="1" dirty="0" err="1">
                <a:solidFill>
                  <a:schemeClr val="bg1"/>
                </a:solidFill>
                <a:latin typeface="Franklin Gothic Medium Cond" panose="020B0606030402020204" pitchFamily="34" charset="0"/>
              </a:rPr>
              <a:t>Phytopthora</a:t>
            </a:r>
            <a:r>
              <a:rPr lang="en-US" sz="2000" dirty="0">
                <a:solidFill>
                  <a:schemeClr val="bg1"/>
                </a:solidFill>
                <a:latin typeface="Franklin Gothic Medium Cond" panose="020B0606030402020204" pitchFamily="34" charset="0"/>
              </a:rPr>
              <a:t>)</a:t>
            </a:r>
          </a:p>
          <a:p>
            <a:pPr marL="342900" indent="-342900">
              <a:buFont typeface="Wingdings" panose="05000000000000000000" pitchFamily="2" charset="2"/>
              <a:buChar char="Ø"/>
            </a:pPr>
            <a:r>
              <a:rPr lang="en-US" sz="2000" dirty="0">
                <a:solidFill>
                  <a:schemeClr val="bg1"/>
                </a:solidFill>
                <a:latin typeface="Franklin Gothic Medium Cond" panose="020B0606030402020204" pitchFamily="34" charset="0"/>
              </a:rPr>
              <a:t>Pest Control (# sprays/yr) </a:t>
            </a:r>
          </a:p>
        </p:txBody>
      </p:sp>
      <p:sp>
        <p:nvSpPr>
          <p:cNvPr id="6" name="TextBox 5"/>
          <p:cNvSpPr txBox="1"/>
          <p:nvPr/>
        </p:nvSpPr>
        <p:spPr>
          <a:xfrm>
            <a:off x="596010" y="568470"/>
            <a:ext cx="10289227" cy="646331"/>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Series of Secondary Production Questions in the Application</a:t>
            </a:r>
            <a:endParaRPr lang="en-US" sz="3600" dirty="0">
              <a:latin typeface="Franklin Gothic Medium Cond" panose="020B0606030402020204" pitchFamily="34" charset="0"/>
            </a:endParaRPr>
          </a:p>
        </p:txBody>
      </p:sp>
      <p:cxnSp>
        <p:nvCxnSpPr>
          <p:cNvPr id="10" name="Straight Arrow Connector 9"/>
          <p:cNvCxnSpPr/>
          <p:nvPr/>
        </p:nvCxnSpPr>
        <p:spPr>
          <a:xfrm>
            <a:off x="720781" y="1309619"/>
            <a:ext cx="10044201" cy="6563"/>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133259" y="1373972"/>
            <a:ext cx="8110810" cy="461665"/>
          </a:xfrm>
          <a:prstGeom prst="rect">
            <a:avLst/>
          </a:prstGeom>
        </p:spPr>
        <p:txBody>
          <a:bodyPr wrap="none">
            <a:spAutoFit/>
          </a:bodyPr>
          <a:lstStyle/>
          <a:p>
            <a:pPr algn="ctr"/>
            <a:r>
              <a:rPr lang="en-US" sz="2400" dirty="0">
                <a:solidFill>
                  <a:schemeClr val="bg1"/>
                </a:solidFill>
                <a:latin typeface="Franklin Gothic Medium Cond" panose="020B0606030402020204" pitchFamily="34" charset="0"/>
              </a:rPr>
              <a:t>Also in the Drop-Down Menu, and Backed up on the Reset Spreadsheet</a:t>
            </a:r>
          </a:p>
        </p:txBody>
      </p:sp>
    </p:spTree>
    <p:extLst>
      <p:ext uri="{BB962C8B-B14F-4D97-AF65-F5344CB8AC3E}">
        <p14:creationId xmlns:p14="http://schemas.microsoft.com/office/powerpoint/2010/main" val="224044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4CE88"/>
        </a:solidFill>
        <a:effectLst/>
      </p:bgPr>
    </p:bg>
    <p:spTree>
      <p:nvGrpSpPr>
        <p:cNvPr id="1" name=""/>
        <p:cNvGrpSpPr/>
        <p:nvPr/>
      </p:nvGrpSpPr>
      <p:grpSpPr>
        <a:xfrm>
          <a:off x="0" y="0"/>
          <a:ext cx="0" cy="0"/>
          <a:chOff x="0" y="0"/>
          <a:chExt cx="0" cy="0"/>
        </a:xfrm>
      </p:grpSpPr>
      <p:sp>
        <p:nvSpPr>
          <p:cNvPr id="2" name="TextBox 1"/>
          <p:cNvSpPr txBox="1"/>
          <p:nvPr/>
        </p:nvSpPr>
        <p:spPr>
          <a:xfrm>
            <a:off x="4144367" y="300400"/>
            <a:ext cx="3911264" cy="1200329"/>
          </a:xfrm>
          <a:prstGeom prst="rect">
            <a:avLst/>
          </a:prstGeom>
          <a:noFill/>
        </p:spPr>
        <p:txBody>
          <a:bodyPr wrap="none" rtlCol="0">
            <a:spAutoFit/>
          </a:bodyPr>
          <a:lstStyle/>
          <a:p>
            <a:r>
              <a:rPr lang="en-US" sz="3600" dirty="0">
                <a:solidFill>
                  <a:schemeClr val="bg1"/>
                </a:solidFill>
                <a:latin typeface="Franklin Gothic Medium Cond" panose="020B0606030402020204" pitchFamily="34" charset="0"/>
              </a:rPr>
              <a:t>Let’s Get Complicated</a:t>
            </a:r>
          </a:p>
          <a:p>
            <a:endParaRPr lang="en-US" sz="3600" dirty="0">
              <a:latin typeface="Franklin Gothic Medium Cond" panose="020B0606030402020204" pitchFamily="34" charset="0"/>
            </a:endParaRPr>
          </a:p>
        </p:txBody>
      </p:sp>
      <p:sp>
        <p:nvSpPr>
          <p:cNvPr id="4" name="TextBox 3"/>
          <p:cNvSpPr txBox="1"/>
          <p:nvPr/>
        </p:nvSpPr>
        <p:spPr>
          <a:xfrm>
            <a:off x="896967" y="2327533"/>
            <a:ext cx="3342523" cy="4154984"/>
          </a:xfrm>
          <a:prstGeom prst="rect">
            <a:avLst/>
          </a:prstGeom>
          <a:noFill/>
          <a:ln w="28575">
            <a:solidFill>
              <a:srgbClr val="6600CC"/>
            </a:solidFill>
          </a:ln>
        </p:spPr>
        <p:txBody>
          <a:bodyPr wrap="square" rtlCol="0">
            <a:spAutoFit/>
          </a:bodyPr>
          <a:lstStyle/>
          <a:p>
            <a:r>
              <a:rPr lang="en-US" sz="2400" u="sng" dirty="0">
                <a:solidFill>
                  <a:schemeClr val="bg1"/>
                </a:solidFill>
                <a:latin typeface="Franklin Gothic Medium Cond" panose="020B0606030402020204" pitchFamily="34" charset="0"/>
              </a:rPr>
              <a:t>Considerations/Questions</a:t>
            </a:r>
          </a:p>
          <a:p>
            <a:pPr marL="514350" indent="-514350">
              <a:buFont typeface="+mj-lt"/>
              <a:buAutoNum type="arabicParenR"/>
            </a:pPr>
            <a:r>
              <a:rPr lang="en-US" sz="2400" dirty="0">
                <a:solidFill>
                  <a:schemeClr val="bg1"/>
                </a:solidFill>
                <a:latin typeface="Franklin Gothic Medium Cond" panose="020B0606030402020204" pitchFamily="34" charset="0"/>
              </a:rPr>
              <a:t>Sulfuric Acid</a:t>
            </a:r>
          </a:p>
          <a:p>
            <a:pPr marL="514350" indent="-514350">
              <a:buFont typeface="+mj-lt"/>
              <a:buAutoNum type="arabicParenR"/>
            </a:pPr>
            <a:r>
              <a:rPr lang="en-US" sz="2400" dirty="0">
                <a:solidFill>
                  <a:schemeClr val="bg1"/>
                </a:solidFill>
                <a:latin typeface="Franklin Gothic Medium Cond" panose="020B0606030402020204" pitchFamily="34" charset="0"/>
              </a:rPr>
              <a:t>Other Acids (Nitric)</a:t>
            </a:r>
          </a:p>
          <a:p>
            <a:pPr marL="514350" indent="-514350">
              <a:buFont typeface="+mj-lt"/>
              <a:buAutoNum type="arabicParenR"/>
            </a:pPr>
            <a:r>
              <a:rPr lang="en-US" sz="2400" dirty="0">
                <a:solidFill>
                  <a:schemeClr val="bg1"/>
                </a:solidFill>
                <a:latin typeface="Franklin Gothic Medium Cond" panose="020B0606030402020204" pitchFamily="34" charset="0"/>
              </a:rPr>
              <a:t>Organic Acids</a:t>
            </a:r>
          </a:p>
          <a:p>
            <a:pPr marL="514350" indent="-514350">
              <a:buFont typeface="+mj-lt"/>
              <a:buAutoNum type="arabicParenR"/>
            </a:pPr>
            <a:r>
              <a:rPr lang="en-US" sz="2400" dirty="0">
                <a:solidFill>
                  <a:schemeClr val="bg1"/>
                </a:solidFill>
                <a:latin typeface="Franklin Gothic Medium Cond" panose="020B0606030402020204" pitchFamily="34" charset="0"/>
              </a:rPr>
              <a:t>Concentrations</a:t>
            </a:r>
          </a:p>
          <a:p>
            <a:pPr marL="514350" indent="-514350">
              <a:buFont typeface="+mj-lt"/>
              <a:buAutoNum type="arabicParenR"/>
            </a:pPr>
            <a:r>
              <a:rPr lang="en-US" sz="2400" dirty="0">
                <a:solidFill>
                  <a:schemeClr val="bg1"/>
                </a:solidFill>
                <a:latin typeface="Franklin Gothic Medium Cond" panose="020B0606030402020204" pitchFamily="34" charset="0"/>
              </a:rPr>
              <a:t>Dosing</a:t>
            </a:r>
          </a:p>
          <a:p>
            <a:pPr marL="514350" indent="-514350">
              <a:buFont typeface="+mj-lt"/>
              <a:buAutoNum type="arabicParenR"/>
            </a:pPr>
            <a:r>
              <a:rPr lang="en-US" sz="2400" dirty="0">
                <a:solidFill>
                  <a:schemeClr val="bg1"/>
                </a:solidFill>
                <a:latin typeface="Franklin Gothic Medium Cond" panose="020B0606030402020204" pitchFamily="34" charset="0"/>
              </a:rPr>
              <a:t>Blends/Ratios</a:t>
            </a:r>
          </a:p>
          <a:p>
            <a:pPr marL="514350" indent="-514350">
              <a:buFont typeface="+mj-lt"/>
              <a:buAutoNum type="arabicParenR"/>
            </a:pPr>
            <a:r>
              <a:rPr lang="en-US" sz="2400" dirty="0">
                <a:solidFill>
                  <a:schemeClr val="bg1"/>
                </a:solidFill>
                <a:latin typeface="Franklin Gothic Medium Cond" panose="020B0606030402020204" pitchFamily="34" charset="0"/>
              </a:rPr>
              <a:t>Additives (Nutrients)</a:t>
            </a:r>
          </a:p>
          <a:p>
            <a:pPr marL="514350" indent="-514350">
              <a:buFont typeface="+mj-lt"/>
              <a:buAutoNum type="arabicParenR"/>
            </a:pPr>
            <a:r>
              <a:rPr lang="en-US" sz="2400" dirty="0">
                <a:solidFill>
                  <a:schemeClr val="bg1"/>
                </a:solidFill>
                <a:latin typeface="Franklin Gothic Medium Cond" panose="020B0606030402020204" pitchFamily="34" charset="0"/>
              </a:rPr>
              <a:t>Algae Control</a:t>
            </a:r>
          </a:p>
          <a:p>
            <a:pPr marL="514350" indent="-514350">
              <a:buFont typeface="+mj-lt"/>
              <a:buAutoNum type="arabicParenR"/>
            </a:pPr>
            <a:r>
              <a:rPr lang="en-US" sz="2400" dirty="0">
                <a:solidFill>
                  <a:schemeClr val="bg1"/>
                </a:solidFill>
                <a:latin typeface="Franklin Gothic Medium Cond" panose="020B0606030402020204" pitchFamily="34" charset="0"/>
              </a:rPr>
              <a:t>Soil Type, toxicity,  pH</a:t>
            </a:r>
          </a:p>
          <a:p>
            <a:pPr marL="514350" indent="-514350">
              <a:buFont typeface="+mj-lt"/>
              <a:buAutoNum type="arabicParenR"/>
            </a:pPr>
            <a:r>
              <a:rPr lang="en-US" sz="2400" dirty="0">
                <a:solidFill>
                  <a:schemeClr val="bg1"/>
                </a:solidFill>
                <a:latin typeface="Franklin Gothic Medium Cond" panose="020B0606030402020204" pitchFamily="34" charset="0"/>
              </a:rPr>
              <a:t>Or just soil acidification</a:t>
            </a:r>
          </a:p>
        </p:txBody>
      </p:sp>
      <p:cxnSp>
        <p:nvCxnSpPr>
          <p:cNvPr id="9" name="Straight Arrow Connector 8"/>
          <p:cNvCxnSpPr/>
          <p:nvPr/>
        </p:nvCxnSpPr>
        <p:spPr>
          <a:xfrm>
            <a:off x="4142509" y="1094509"/>
            <a:ext cx="3920836" cy="13855"/>
          </a:xfrm>
          <a:prstGeom prst="straightConnector1">
            <a:avLst/>
          </a:prstGeom>
          <a:ln w="57150">
            <a:solidFill>
              <a:srgbClr val="6600CC"/>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142894" y="2382953"/>
            <a:ext cx="3370233" cy="3416320"/>
          </a:xfrm>
          <a:prstGeom prst="rect">
            <a:avLst/>
          </a:prstGeom>
          <a:noFill/>
          <a:ln w="28575">
            <a:solidFill>
              <a:srgbClr val="6600CC"/>
            </a:solidFill>
          </a:ln>
        </p:spPr>
        <p:txBody>
          <a:bodyPr wrap="square" rtlCol="0">
            <a:spAutoFit/>
          </a:bodyPr>
          <a:lstStyle/>
          <a:p>
            <a:r>
              <a:rPr lang="en-US" sz="2400" u="sng" dirty="0">
                <a:solidFill>
                  <a:schemeClr val="bg1"/>
                </a:solidFill>
                <a:latin typeface="Franklin Gothic Medium Cond" panose="020B0606030402020204" pitchFamily="34" charset="0"/>
              </a:rPr>
              <a:t>Considerations/Questions</a:t>
            </a:r>
          </a:p>
          <a:p>
            <a:pPr marL="514350" indent="-514350">
              <a:buFont typeface="+mj-lt"/>
              <a:buAutoNum type="arabicParenR"/>
            </a:pPr>
            <a:r>
              <a:rPr lang="en-US" sz="2400" dirty="0">
                <a:solidFill>
                  <a:schemeClr val="bg1"/>
                </a:solidFill>
                <a:latin typeface="Franklin Gothic Medium Cond" panose="020B0606030402020204" pitchFamily="34" charset="0"/>
              </a:rPr>
              <a:t>Circumference</a:t>
            </a:r>
          </a:p>
          <a:p>
            <a:pPr marL="514350" indent="-514350">
              <a:buFont typeface="+mj-lt"/>
              <a:buAutoNum type="arabicParenR"/>
            </a:pPr>
            <a:r>
              <a:rPr lang="en-US" sz="2400" dirty="0">
                <a:solidFill>
                  <a:schemeClr val="bg1"/>
                </a:solidFill>
                <a:latin typeface="Franklin Gothic Medium Cond" panose="020B0606030402020204" pitchFamily="34" charset="0"/>
              </a:rPr>
              <a:t>Other Shapes</a:t>
            </a:r>
          </a:p>
          <a:p>
            <a:pPr marL="514350" indent="-514350">
              <a:buFont typeface="+mj-lt"/>
              <a:buAutoNum type="arabicParenR"/>
            </a:pPr>
            <a:r>
              <a:rPr lang="en-US" sz="2400" dirty="0">
                <a:solidFill>
                  <a:schemeClr val="bg1"/>
                </a:solidFill>
                <a:latin typeface="Franklin Gothic Medium Cond" panose="020B0606030402020204" pitchFamily="34" charset="0"/>
              </a:rPr>
              <a:t>Reflectivity</a:t>
            </a:r>
          </a:p>
          <a:p>
            <a:pPr marL="514350" indent="-514350">
              <a:buFont typeface="+mj-lt"/>
              <a:buAutoNum type="arabicParenR"/>
            </a:pPr>
            <a:r>
              <a:rPr lang="en-US" sz="2400" dirty="0">
                <a:solidFill>
                  <a:schemeClr val="bg1"/>
                </a:solidFill>
                <a:latin typeface="Franklin Gothic Medium Cond" panose="020B0606030402020204" pitchFamily="34" charset="0"/>
              </a:rPr>
              <a:t>Herbicide Compatibility</a:t>
            </a:r>
          </a:p>
          <a:p>
            <a:pPr marL="514350" indent="-514350">
              <a:buFont typeface="+mj-lt"/>
              <a:buAutoNum type="arabicParenR"/>
            </a:pPr>
            <a:r>
              <a:rPr lang="en-US" sz="2400" dirty="0">
                <a:solidFill>
                  <a:schemeClr val="bg1"/>
                </a:solidFill>
                <a:latin typeface="Franklin Gothic Medium Cond" panose="020B0606030402020204" pitchFamily="34" charset="0"/>
              </a:rPr>
              <a:t>Durability</a:t>
            </a:r>
          </a:p>
          <a:p>
            <a:pPr marL="514350" indent="-514350">
              <a:buFont typeface="+mj-lt"/>
              <a:buAutoNum type="arabicParenR"/>
            </a:pPr>
            <a:r>
              <a:rPr lang="en-US" sz="2400" dirty="0">
                <a:solidFill>
                  <a:schemeClr val="bg1"/>
                </a:solidFill>
                <a:latin typeface="Franklin Gothic Medium Cond" panose="020B0606030402020204" pitchFamily="34" charset="0"/>
              </a:rPr>
              <a:t>Duration</a:t>
            </a:r>
          </a:p>
          <a:p>
            <a:pPr marL="514350" indent="-514350">
              <a:buFont typeface="+mj-lt"/>
              <a:buAutoNum type="arabicParenR"/>
            </a:pPr>
            <a:r>
              <a:rPr lang="en-US" sz="2400" dirty="0">
                <a:solidFill>
                  <a:schemeClr val="bg1"/>
                </a:solidFill>
                <a:latin typeface="Franklin Gothic Medium Cond" panose="020B0606030402020204" pitchFamily="34" charset="0"/>
              </a:rPr>
              <a:t>Thickness</a:t>
            </a:r>
          </a:p>
          <a:p>
            <a:pPr marL="514350" indent="-514350">
              <a:buFont typeface="+mj-lt"/>
              <a:buAutoNum type="arabicParenR"/>
            </a:pPr>
            <a:r>
              <a:rPr lang="en-US" sz="2400" dirty="0">
                <a:solidFill>
                  <a:schemeClr val="bg1"/>
                </a:solidFill>
                <a:latin typeface="Franklin Gothic Medium Cond" panose="020B0606030402020204" pitchFamily="34" charset="0"/>
              </a:rPr>
              <a:t>Irrigation Adjustments</a:t>
            </a:r>
          </a:p>
        </p:txBody>
      </p:sp>
      <p:pic>
        <p:nvPicPr>
          <p:cNvPr id="12" name="Picture 6"/>
          <p:cNvPicPr>
            <a:picLocks noChangeAspect="1" noChangeArrowheads="1"/>
          </p:cNvPicPr>
          <p:nvPr/>
        </p:nvPicPr>
        <p:blipFill>
          <a:blip r:embed="rId2"/>
          <a:srcRect/>
          <a:stretch>
            <a:fillRect/>
          </a:stretch>
        </p:blipFill>
        <p:spPr bwMode="auto">
          <a:xfrm>
            <a:off x="4655128" y="1399309"/>
            <a:ext cx="2905275" cy="2549237"/>
          </a:xfrm>
          <a:prstGeom prst="rect">
            <a:avLst/>
          </a:prstGeom>
          <a:noFill/>
          <a:ln w="38100">
            <a:solidFill>
              <a:srgbClr val="FF0000"/>
            </a:solidFill>
            <a:miter lim="800000"/>
            <a:headEnd/>
            <a:tailEnd/>
          </a:ln>
          <a:effectLst/>
        </p:spPr>
      </p:pic>
      <p:grpSp>
        <p:nvGrpSpPr>
          <p:cNvPr id="3" name="Group 12"/>
          <p:cNvGrpSpPr/>
          <p:nvPr/>
        </p:nvGrpSpPr>
        <p:grpSpPr>
          <a:xfrm>
            <a:off x="4641272" y="4164157"/>
            <a:ext cx="2923310" cy="2444462"/>
            <a:chOff x="7323426" y="658957"/>
            <a:chExt cx="3692178" cy="2832388"/>
          </a:xfrm>
        </p:grpSpPr>
        <p:pic>
          <p:nvPicPr>
            <p:cNvPr id="14" name="Picture 16"/>
            <p:cNvPicPr>
              <a:picLocks noChangeAspect="1" noChangeArrowheads="1"/>
            </p:cNvPicPr>
            <p:nvPr/>
          </p:nvPicPr>
          <p:blipFill>
            <a:blip r:embed="rId3"/>
            <a:srcRect/>
            <a:stretch>
              <a:fillRect/>
            </a:stretch>
          </p:blipFill>
          <p:spPr bwMode="auto">
            <a:xfrm>
              <a:off x="7323426" y="658957"/>
              <a:ext cx="3686642" cy="2818534"/>
            </a:xfrm>
            <a:prstGeom prst="rect">
              <a:avLst/>
            </a:prstGeom>
            <a:noFill/>
            <a:ln w="38100">
              <a:solidFill>
                <a:srgbClr val="FF0000"/>
              </a:solidFill>
              <a:miter lim="800000"/>
              <a:headEnd/>
              <a:tailEnd/>
            </a:ln>
            <a:effectLst/>
          </p:spPr>
        </p:pic>
        <p:pic>
          <p:nvPicPr>
            <p:cNvPr id="15" name="Picture 10" descr="TDD T D D T D D"/>
            <p:cNvPicPr>
              <a:picLocks noChangeAspect="1" noChangeArrowheads="1"/>
            </p:cNvPicPr>
            <p:nvPr/>
          </p:nvPicPr>
          <p:blipFill>
            <a:blip r:embed="rId4"/>
            <a:srcRect/>
            <a:stretch>
              <a:fillRect/>
            </a:stretch>
          </p:blipFill>
          <p:spPr bwMode="auto">
            <a:xfrm>
              <a:off x="9470984" y="2078181"/>
              <a:ext cx="1544620" cy="1413164"/>
            </a:xfrm>
            <a:prstGeom prst="rect">
              <a:avLst/>
            </a:prstGeom>
            <a:noFill/>
            <a:ln w="38100">
              <a:solidFill>
                <a:srgbClr val="FF0000"/>
              </a:solidFill>
            </a:ln>
          </p:spPr>
        </p:pic>
      </p:grpSp>
      <p:sp>
        <p:nvSpPr>
          <p:cNvPr id="16" name="TextBox 15"/>
          <p:cNvSpPr txBox="1"/>
          <p:nvPr/>
        </p:nvSpPr>
        <p:spPr>
          <a:xfrm>
            <a:off x="1127515" y="1675158"/>
            <a:ext cx="2598660" cy="369332"/>
          </a:xfrm>
          <a:prstGeom prst="rect">
            <a:avLst/>
          </a:prstGeom>
          <a:solidFill>
            <a:srgbClr val="FFFF00"/>
          </a:solidFill>
          <a:ln>
            <a:solidFill>
              <a:srgbClr val="C00000"/>
            </a:solidFill>
          </a:ln>
        </p:spPr>
        <p:txBody>
          <a:bodyPr wrap="none" rtlCol="0">
            <a:spAutoFit/>
          </a:bodyPr>
          <a:lstStyle/>
          <a:p>
            <a:r>
              <a:rPr lang="en-US" b="1" dirty="0">
                <a:solidFill>
                  <a:schemeClr val="bg1"/>
                </a:solidFill>
              </a:rPr>
              <a:t>Acidified Irrigation Water</a:t>
            </a:r>
          </a:p>
        </p:txBody>
      </p:sp>
      <p:sp>
        <p:nvSpPr>
          <p:cNvPr id="17" name="TextBox 16"/>
          <p:cNvSpPr txBox="1"/>
          <p:nvPr/>
        </p:nvSpPr>
        <p:spPr>
          <a:xfrm>
            <a:off x="8269818" y="1668620"/>
            <a:ext cx="2952364" cy="369332"/>
          </a:xfrm>
          <a:prstGeom prst="rect">
            <a:avLst/>
          </a:prstGeom>
          <a:solidFill>
            <a:srgbClr val="FFFF00"/>
          </a:solidFill>
          <a:ln>
            <a:solidFill>
              <a:srgbClr val="C00000"/>
            </a:solidFill>
          </a:ln>
        </p:spPr>
        <p:txBody>
          <a:bodyPr wrap="square" rtlCol="0">
            <a:spAutoFit/>
          </a:bodyPr>
          <a:lstStyle/>
          <a:p>
            <a:r>
              <a:rPr lang="en-US" b="1" dirty="0">
                <a:solidFill>
                  <a:schemeClr val="bg1"/>
                </a:solidFill>
              </a:rPr>
              <a:t>Metalized Reflective Donuts</a:t>
            </a:r>
          </a:p>
        </p:txBody>
      </p:sp>
    </p:spTree>
    <p:extLst>
      <p:ext uri="{BB962C8B-B14F-4D97-AF65-F5344CB8AC3E}">
        <p14:creationId xmlns:p14="http://schemas.microsoft.com/office/powerpoint/2010/main" val="36785128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3039</TotalTime>
  <Words>858</Words>
  <Application>Microsoft Office PowerPoint</Application>
  <PresentationFormat>Widescreen</PresentationFormat>
  <Paragraphs>174</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Franklin Gothic Demi Cond</vt:lpstr>
      <vt:lpstr>Franklin Gothic Medium Cond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Scully, Brian - ARS</dc:creator>
  <cp:lastModifiedBy>Tamara Wood</cp:lastModifiedBy>
  <cp:revision>216</cp:revision>
  <cp:lastPrinted>2018-07-31T00:18:52Z</cp:lastPrinted>
  <dcterms:created xsi:type="dcterms:W3CDTF">2018-02-05T20:30:48Z</dcterms:created>
  <dcterms:modified xsi:type="dcterms:W3CDTF">2020-06-26T10:00:29Z</dcterms:modified>
</cp:coreProperties>
</file>