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2" r:id="rId2"/>
    <p:sldId id="275" r:id="rId3"/>
    <p:sldId id="274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6DA8-3282-4553-8480-CAFFC6D3ACB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11DB-5A7E-4763-BA0C-F71FB915E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3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65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1314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4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79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366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1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7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2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8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6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2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272" y="1873584"/>
            <a:ext cx="5927769" cy="2560320"/>
          </a:xfrm>
        </p:spPr>
        <p:txBody>
          <a:bodyPr/>
          <a:lstStyle/>
          <a:p>
            <a:r>
              <a:rPr lang="en-US" dirty="0"/>
              <a:t>CRAFT Cycle Two:</a:t>
            </a:r>
            <a:br>
              <a:rPr lang="en-US" dirty="0"/>
            </a:br>
            <a:r>
              <a:rPr lang="en-US" dirty="0"/>
              <a:t>Breakout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GROUP TWO</a:t>
            </a:r>
          </a:p>
          <a:p>
            <a:r>
              <a:rPr lang="en-US" dirty="0"/>
              <a:t>TREE/SOIL NUTRITION</a:t>
            </a:r>
          </a:p>
          <a:p>
            <a:r>
              <a:rPr lang="en-US" dirty="0"/>
              <a:t>Dr. Jim Graham, Mr. Tim Eyrich and Dr. Kelly Morgan</a:t>
            </a:r>
          </a:p>
        </p:txBody>
      </p:sp>
    </p:spTree>
    <p:extLst>
      <p:ext uri="{BB962C8B-B14F-4D97-AF65-F5344CB8AC3E}">
        <p14:creationId xmlns:p14="http://schemas.microsoft.com/office/powerpoint/2010/main" val="356008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EC6A36-DD8E-4EA3-810D-AFC33303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TWO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9A8770-0C5C-4BFE-89D2-CFE1B9A42A9A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1731146"/>
          <a:ext cx="9601201" cy="477097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612373">
                  <a:extLst>
                    <a:ext uri="{9D8B030D-6E8A-4147-A177-3AD203B41FA5}">
                      <a16:colId xmlns:a16="http://schemas.microsoft.com/office/drawing/2014/main" val="2362877772"/>
                    </a:ext>
                  </a:extLst>
                </a:gridCol>
                <a:gridCol w="2224736">
                  <a:extLst>
                    <a:ext uri="{9D8B030D-6E8A-4147-A177-3AD203B41FA5}">
                      <a16:colId xmlns:a16="http://schemas.microsoft.com/office/drawing/2014/main" val="3409793990"/>
                    </a:ext>
                  </a:extLst>
                </a:gridCol>
                <a:gridCol w="2224736">
                  <a:extLst>
                    <a:ext uri="{9D8B030D-6E8A-4147-A177-3AD203B41FA5}">
                      <a16:colId xmlns:a16="http://schemas.microsoft.com/office/drawing/2014/main" val="920718300"/>
                    </a:ext>
                  </a:extLst>
                </a:gridCol>
                <a:gridCol w="1921365">
                  <a:extLst>
                    <a:ext uri="{9D8B030D-6E8A-4147-A177-3AD203B41FA5}">
                      <a16:colId xmlns:a16="http://schemas.microsoft.com/office/drawing/2014/main" val="1209451470"/>
                    </a:ext>
                  </a:extLst>
                </a:gridCol>
                <a:gridCol w="1617991">
                  <a:extLst>
                    <a:ext uri="{9D8B030D-6E8A-4147-A177-3AD203B41FA5}">
                      <a16:colId xmlns:a16="http://schemas.microsoft.com/office/drawing/2014/main" val="1493015357"/>
                    </a:ext>
                  </a:extLst>
                </a:gridCol>
              </a:tblGrid>
              <a:tr h="9321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Group 2: Nutrition/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fertilization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Factor to be Tested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Rootstock/Scion </a:t>
                      </a:r>
                      <a:endParaRPr lang="en-US" sz="1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preferences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Location Preferences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Side by side plots in one location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extLst>
                  <a:ext uri="{0D108BD9-81ED-4DB2-BD59-A6C34878D82A}">
                    <a16:rowId xmlns:a16="http://schemas.microsoft.com/office/drawing/2014/main" val="2557483306"/>
                  </a:ext>
                </a:extLst>
              </a:tr>
              <a:tr h="109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Group 2 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Project 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Compare rates of soil application for Ca,Mg,Zn,Mn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US942 or X639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Vernia or OLL8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Ridge or Indian River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yes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extLst>
                  <a:ext uri="{0D108BD9-81ED-4DB2-BD59-A6C34878D82A}">
                    <a16:rowId xmlns:a16="http://schemas.microsoft.com/office/drawing/2014/main" val="3308401467"/>
                  </a:ext>
                </a:extLst>
              </a:tr>
              <a:tr h="8210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Group 2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Project 2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Compare 1/3 foliar 2/3 soil with soil only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any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any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yes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extLst>
                  <a:ext uri="{0D108BD9-81ED-4DB2-BD59-A6C34878D82A}">
                    <a16:rowId xmlns:a16="http://schemas.microsoft.com/office/drawing/2014/main" val="430303350"/>
                  </a:ext>
                </a:extLst>
              </a:tr>
              <a:tr h="8210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Group 2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Project 3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Compare w/ and w/out compost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US 942 or X639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any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yes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extLst>
                  <a:ext uri="{0D108BD9-81ED-4DB2-BD59-A6C34878D82A}">
                    <a16:rowId xmlns:a16="http://schemas.microsoft.com/office/drawing/2014/main" val="2804408971"/>
                  </a:ext>
                </a:extLst>
              </a:tr>
              <a:tr h="1098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Group 2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Project 4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Compare woven ground cover w/no cover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US 942 or X639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Indian River</a:t>
                      </a:r>
                      <a:endParaRPr lang="en-US" sz="15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w/ Diaprepes risk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yes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06" marR="96206" marT="0" marB="0"/>
                </a:tc>
                <a:extLst>
                  <a:ext uri="{0D108BD9-81ED-4DB2-BD59-A6C34878D82A}">
                    <a16:rowId xmlns:a16="http://schemas.microsoft.com/office/drawing/2014/main" val="655673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7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48098"/>
            <a:ext cx="10201182" cy="1036850"/>
          </a:xfrm>
        </p:spPr>
        <p:txBody>
          <a:bodyPr>
            <a:normAutofit fontScale="90000"/>
          </a:bodyPr>
          <a:lstStyle/>
          <a:p>
            <a:r>
              <a:rPr lang="en-US" dirty="0"/>
              <a:t>GROUP TWO: Example of Planting Plan and Experimental    </a:t>
            </a:r>
            <a:br>
              <a:rPr lang="en-US" dirty="0"/>
            </a:br>
            <a:r>
              <a:rPr lang="en-US" dirty="0"/>
              <a:t>                           Design (Fertility rates)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7694D-5759-4FB5-B457-931048A6450B}"/>
              </a:ext>
            </a:extLst>
          </p:cNvPr>
          <p:cNvSpPr/>
          <p:nvPr/>
        </p:nvSpPr>
        <p:spPr>
          <a:xfrm>
            <a:off x="2974019" y="2290439"/>
            <a:ext cx="1748901" cy="412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401431-F1B8-4111-8C68-C7E8091A90F0}"/>
              </a:ext>
            </a:extLst>
          </p:cNvPr>
          <p:cNvSpPr/>
          <p:nvPr/>
        </p:nvSpPr>
        <p:spPr>
          <a:xfrm>
            <a:off x="4776188" y="2290439"/>
            <a:ext cx="1748901" cy="412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14ACB0-110D-4E4D-8FFE-EB2581BC2043}"/>
              </a:ext>
            </a:extLst>
          </p:cNvPr>
          <p:cNvSpPr/>
          <p:nvPr/>
        </p:nvSpPr>
        <p:spPr>
          <a:xfrm>
            <a:off x="6578357" y="2290439"/>
            <a:ext cx="1748901" cy="41281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B2421F-7A16-4CA0-852C-1437B7536A01}"/>
              </a:ext>
            </a:extLst>
          </p:cNvPr>
          <p:cNvSpPr txBox="1"/>
          <p:nvPr/>
        </p:nvSpPr>
        <p:spPr>
          <a:xfrm>
            <a:off x="2974019" y="1766653"/>
            <a:ext cx="174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Fertility Treatment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Low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1282B8-5713-45CB-8C94-C40B14EDAFE5}"/>
              </a:ext>
            </a:extLst>
          </p:cNvPr>
          <p:cNvSpPr txBox="1"/>
          <p:nvPr/>
        </p:nvSpPr>
        <p:spPr>
          <a:xfrm>
            <a:off x="4776188" y="1763982"/>
            <a:ext cx="174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Fertility Treatment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High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3793F-6E1B-4515-89A7-C0EAB758FFDB}"/>
              </a:ext>
            </a:extLst>
          </p:cNvPr>
          <p:cNvSpPr txBox="1"/>
          <p:nvPr/>
        </p:nvSpPr>
        <p:spPr>
          <a:xfrm>
            <a:off x="6578357" y="1763982"/>
            <a:ext cx="174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Grower Standard Fertilizer Program</a:t>
            </a:r>
          </a:p>
        </p:txBody>
      </p:sp>
    </p:spTree>
    <p:extLst>
      <p:ext uri="{BB962C8B-B14F-4D97-AF65-F5344CB8AC3E}">
        <p14:creationId xmlns:p14="http://schemas.microsoft.com/office/powerpoint/2010/main" val="232681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48098"/>
            <a:ext cx="10201182" cy="1036850"/>
          </a:xfrm>
        </p:spPr>
        <p:txBody>
          <a:bodyPr>
            <a:normAutofit fontScale="90000"/>
          </a:bodyPr>
          <a:lstStyle/>
          <a:p>
            <a:r>
              <a:rPr lang="en-US" dirty="0"/>
              <a:t>GROUP TWO: Example of Planting Plan and Experimental    </a:t>
            </a:r>
            <a:br>
              <a:rPr lang="en-US" dirty="0"/>
            </a:br>
            <a:r>
              <a:rPr lang="en-US" dirty="0"/>
              <a:t>                           Design (Rootstock/Compost)</a:t>
            </a:r>
            <a:br>
              <a:rPr lang="en-US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401431-F1B8-4111-8C68-C7E8091A90F0}"/>
              </a:ext>
            </a:extLst>
          </p:cNvPr>
          <p:cNvSpPr/>
          <p:nvPr/>
        </p:nvSpPr>
        <p:spPr>
          <a:xfrm>
            <a:off x="4776188" y="2627788"/>
            <a:ext cx="1748901" cy="412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14ACB0-110D-4E4D-8FFE-EB2581BC2043}"/>
              </a:ext>
            </a:extLst>
          </p:cNvPr>
          <p:cNvSpPr/>
          <p:nvPr/>
        </p:nvSpPr>
        <p:spPr>
          <a:xfrm>
            <a:off x="6578357" y="2627788"/>
            <a:ext cx="1748901" cy="41281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B2421F-7A16-4CA0-852C-1437B7536A01}"/>
              </a:ext>
            </a:extLst>
          </p:cNvPr>
          <p:cNvSpPr txBox="1"/>
          <p:nvPr/>
        </p:nvSpPr>
        <p:spPr>
          <a:xfrm>
            <a:off x="2974019" y="2104002"/>
            <a:ext cx="824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Compost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5 Rows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1282B8-5713-45CB-8C94-C40B14EDAFE5}"/>
              </a:ext>
            </a:extLst>
          </p:cNvPr>
          <p:cNvSpPr txBox="1"/>
          <p:nvPr/>
        </p:nvSpPr>
        <p:spPr>
          <a:xfrm>
            <a:off x="4776188" y="2101331"/>
            <a:ext cx="174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Compost Treated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14 Rows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3793F-6E1B-4515-89A7-C0EAB758FFDB}"/>
              </a:ext>
            </a:extLst>
          </p:cNvPr>
          <p:cNvSpPr txBox="1"/>
          <p:nvPr/>
        </p:nvSpPr>
        <p:spPr>
          <a:xfrm>
            <a:off x="6578357" y="2101331"/>
            <a:ext cx="174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No Compost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14 Rows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20AE99-4C66-454E-8529-59C6AEDB0154}"/>
              </a:ext>
            </a:extLst>
          </p:cNvPr>
          <p:cNvSpPr/>
          <p:nvPr/>
        </p:nvSpPr>
        <p:spPr>
          <a:xfrm>
            <a:off x="2974019" y="2624551"/>
            <a:ext cx="825624" cy="412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91037-3B4E-4D15-9B9F-665059EEE334}"/>
              </a:ext>
            </a:extLst>
          </p:cNvPr>
          <p:cNvSpPr/>
          <p:nvPr/>
        </p:nvSpPr>
        <p:spPr>
          <a:xfrm>
            <a:off x="3874364" y="2624551"/>
            <a:ext cx="825624" cy="41281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0804A2-BBEC-418B-BF88-06C003640673}"/>
              </a:ext>
            </a:extLst>
          </p:cNvPr>
          <p:cNvSpPr txBox="1"/>
          <p:nvPr/>
        </p:nvSpPr>
        <p:spPr>
          <a:xfrm>
            <a:off x="3875843" y="1978220"/>
            <a:ext cx="824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No Compost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5 Rows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E6EB8-DEE9-4632-B58A-F464257287D2}"/>
              </a:ext>
            </a:extLst>
          </p:cNvPr>
          <p:cNvSpPr txBox="1"/>
          <p:nvPr/>
        </p:nvSpPr>
        <p:spPr>
          <a:xfrm>
            <a:off x="2974019" y="1584948"/>
            <a:ext cx="172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Vernia/X639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72C881-749E-4E02-81CB-E623559D1641}"/>
              </a:ext>
            </a:extLst>
          </p:cNvPr>
          <p:cNvSpPr txBox="1"/>
          <p:nvPr/>
        </p:nvSpPr>
        <p:spPr>
          <a:xfrm>
            <a:off x="4776189" y="1584948"/>
            <a:ext cx="355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Vernia/942</a:t>
            </a:r>
          </a:p>
        </p:txBody>
      </p:sp>
    </p:spTree>
    <p:extLst>
      <p:ext uri="{BB962C8B-B14F-4D97-AF65-F5344CB8AC3E}">
        <p14:creationId xmlns:p14="http://schemas.microsoft.com/office/powerpoint/2010/main" val="413963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Custom 23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92D050"/>
      </a:accent1>
      <a:accent2>
        <a:srgbClr val="EF7920"/>
      </a:accent2>
      <a:accent3>
        <a:srgbClr val="EFC119"/>
      </a:accent3>
      <a:accent4>
        <a:srgbClr val="969890"/>
      </a:accent4>
      <a:accent5>
        <a:srgbClr val="92D050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Book Antiqua</vt:lpstr>
      <vt:lpstr>Calibri</vt:lpstr>
      <vt:lpstr>Sales Direction 16X9</vt:lpstr>
      <vt:lpstr>CRAFT Cycle Two: Breakout Session</vt:lpstr>
      <vt:lpstr>GROUP TWO</vt:lpstr>
      <vt:lpstr>GROUP TWO: Example of Planting Plan and Experimental                                Design (Fertility rates) </vt:lpstr>
      <vt:lpstr>GROUP TWO: Example of Planting Plan and Experimental                                Design (Rootstock/Compost)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CRAFT Cycle Two: Breakout Session</dc:title>
  <dc:creator>Tamara Wood</dc:creator>
  <cp:lastModifiedBy>Tamara Wood</cp:lastModifiedBy>
  <cp:revision>1</cp:revision>
  <dcterms:created xsi:type="dcterms:W3CDTF">2020-06-26T10:11:27Z</dcterms:created>
  <dcterms:modified xsi:type="dcterms:W3CDTF">2020-06-26T10:12:04Z</dcterms:modified>
</cp:coreProperties>
</file>