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9FFC-5F2E-4809-B18D-F28EC6FF3A0E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4BE7F-B787-40BC-B89C-9C3D141F5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A179D-2D27-49E2-B022-8EDDA2EFE6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23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54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2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272" y="1873584"/>
            <a:ext cx="5927769" cy="2560320"/>
          </a:xfrm>
        </p:spPr>
        <p:txBody>
          <a:bodyPr/>
          <a:lstStyle/>
          <a:p>
            <a:r>
              <a:rPr lang="en-US" dirty="0"/>
              <a:t>CRAFT Cycle Two:</a:t>
            </a:r>
            <a:br>
              <a:rPr lang="en-US" dirty="0"/>
            </a:br>
            <a:r>
              <a:rPr lang="en-US" dirty="0"/>
              <a:t>Breakout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GROUP THREE</a:t>
            </a:r>
          </a:p>
          <a:p>
            <a:r>
              <a:rPr lang="en-US" dirty="0"/>
              <a:t>PEST MANAGEMENT</a:t>
            </a:r>
          </a:p>
          <a:p>
            <a:r>
              <a:rPr lang="en-US" dirty="0"/>
              <a:t>Dr. </a:t>
            </a:r>
            <a:r>
              <a:rPr lang="en-US" dirty="0" err="1"/>
              <a:t>Ozgur</a:t>
            </a:r>
            <a:r>
              <a:rPr lang="en-US" dirty="0"/>
              <a:t> </a:t>
            </a:r>
            <a:r>
              <a:rPr lang="en-US" dirty="0" err="1"/>
              <a:t>Batuman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Program Participation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6CB89E-0CB3-4594-9598-88BD957DF964}"/>
              </a:ext>
            </a:extLst>
          </p:cNvPr>
          <p:cNvGrpSpPr/>
          <p:nvPr/>
        </p:nvGrpSpPr>
        <p:grpSpPr>
          <a:xfrm>
            <a:off x="7066625" y="1569081"/>
            <a:ext cx="5003618" cy="5153798"/>
            <a:chOff x="6239179" y="164495"/>
            <a:chExt cx="5804431" cy="661851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B7EAA2A-3CF6-445A-A450-26B83AD7E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013" b="8995"/>
            <a:stretch/>
          </p:blipFill>
          <p:spPr>
            <a:xfrm>
              <a:off x="6239179" y="164495"/>
              <a:ext cx="5804431" cy="6618515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91D8BF-9B9A-4A3A-8105-0BD925DDF1F7}"/>
                </a:ext>
              </a:extLst>
            </p:cNvPr>
            <p:cNvGrpSpPr/>
            <p:nvPr/>
          </p:nvGrpSpPr>
          <p:grpSpPr>
            <a:xfrm>
              <a:off x="9918915" y="4355490"/>
              <a:ext cx="212876" cy="416079"/>
              <a:chOff x="7460293" y="2018389"/>
              <a:chExt cx="159657" cy="31205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01A82E6-210E-4A50-9C68-37CF4DAAF2EF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AC324B3C-A725-4218-93A6-EBD976626BDB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BD4C405-FB5D-4275-BE10-90E6CCF33C61}"/>
                </a:ext>
              </a:extLst>
            </p:cNvPr>
            <p:cNvGrpSpPr/>
            <p:nvPr/>
          </p:nvGrpSpPr>
          <p:grpSpPr>
            <a:xfrm>
              <a:off x="11111406" y="3539679"/>
              <a:ext cx="212876" cy="416079"/>
              <a:chOff x="7460293" y="2018389"/>
              <a:chExt cx="159657" cy="31205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2D1B8FD-CB7F-458E-B20C-77FFE230F913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1" name="Flowchart: Connector 60">
                <a:extLst>
                  <a:ext uri="{FF2B5EF4-FFF2-40B4-BE49-F238E27FC236}">
                    <a16:creationId xmlns:a16="http://schemas.microsoft.com/office/drawing/2014/main" id="{BA3A2AB7-FE40-4823-8458-C0208150CEB5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027958B-55C7-427F-A21C-C04DA8F31F0E}"/>
                </a:ext>
              </a:extLst>
            </p:cNvPr>
            <p:cNvGrpSpPr/>
            <p:nvPr/>
          </p:nvGrpSpPr>
          <p:grpSpPr>
            <a:xfrm>
              <a:off x="10056679" y="3197983"/>
              <a:ext cx="212876" cy="416079"/>
              <a:chOff x="7460293" y="2018389"/>
              <a:chExt cx="159657" cy="312059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6F4790A-6ABF-4AA0-B0F1-4EE71E9A2796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E8587DD0-88AD-476C-9CCD-F655315187E4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F1556FF-B091-4C86-B92A-33673CE8EFAE}"/>
                </a:ext>
              </a:extLst>
            </p:cNvPr>
            <p:cNvGrpSpPr/>
            <p:nvPr/>
          </p:nvGrpSpPr>
          <p:grpSpPr>
            <a:xfrm>
              <a:off x="9875731" y="3383037"/>
              <a:ext cx="212876" cy="416079"/>
              <a:chOff x="7460293" y="2018389"/>
              <a:chExt cx="159657" cy="312059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6F2AE8E-8DD2-49F0-99DC-E99F115E4297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D3FE83A0-0CD0-4BBF-9397-4557EC410573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A3207F3-0764-4FD8-8576-EDD201973730}"/>
                </a:ext>
              </a:extLst>
            </p:cNvPr>
            <p:cNvGrpSpPr/>
            <p:nvPr/>
          </p:nvGrpSpPr>
          <p:grpSpPr>
            <a:xfrm>
              <a:off x="10187983" y="3398769"/>
              <a:ext cx="212876" cy="416079"/>
              <a:chOff x="7460293" y="2018389"/>
              <a:chExt cx="159657" cy="31205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5656C87-F443-490D-8DB9-6AB8DAD603B3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:a16="http://schemas.microsoft.com/office/drawing/2014/main" id="{367612A7-B3D9-474B-A301-5F997AC84982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C084A00-EC75-4C1D-8209-2839A48C1067}"/>
                </a:ext>
              </a:extLst>
            </p:cNvPr>
            <p:cNvGrpSpPr/>
            <p:nvPr/>
          </p:nvGrpSpPr>
          <p:grpSpPr>
            <a:xfrm>
              <a:off x="10397199" y="4355490"/>
              <a:ext cx="212876" cy="416079"/>
              <a:chOff x="7460293" y="2018389"/>
              <a:chExt cx="159657" cy="31205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FF48C57-69B6-4E67-8033-A7EADC1A1C3F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A40CF66C-22A5-4E27-B5BF-E89E02E91509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676D6A2-5616-4118-AACF-83F31C0F3A33}"/>
                </a:ext>
              </a:extLst>
            </p:cNvPr>
            <p:cNvGrpSpPr/>
            <p:nvPr/>
          </p:nvGrpSpPr>
          <p:grpSpPr>
            <a:xfrm>
              <a:off x="9985746" y="3702359"/>
              <a:ext cx="212876" cy="416079"/>
              <a:chOff x="7460293" y="2018389"/>
              <a:chExt cx="159657" cy="31205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1C06FA8-06C7-4CAA-B11D-AEAEC7483698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FDAB4384-46C5-44B1-9813-D74437162430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9307DEE-BE7C-4E9B-88EB-39BC5F821671}"/>
                </a:ext>
              </a:extLst>
            </p:cNvPr>
            <p:cNvGrpSpPr/>
            <p:nvPr/>
          </p:nvGrpSpPr>
          <p:grpSpPr>
            <a:xfrm>
              <a:off x="10882289" y="3489487"/>
              <a:ext cx="212876" cy="416079"/>
              <a:chOff x="7460293" y="2018389"/>
              <a:chExt cx="159657" cy="31205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9EE7AEF-B62C-40ED-9325-7CD5D0ABA624}"/>
                  </a:ext>
                </a:extLst>
              </p:cNvPr>
              <p:cNvSpPr/>
              <p:nvPr/>
            </p:nvSpPr>
            <p:spPr>
              <a:xfrm>
                <a:off x="7518349" y="2086428"/>
                <a:ext cx="45719" cy="24402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710C6E4E-216F-4DEA-A60C-D4C52B5CA4FA}"/>
                  </a:ext>
                </a:extLst>
              </p:cNvPr>
              <p:cNvSpPr/>
              <p:nvPr/>
            </p:nvSpPr>
            <p:spPr>
              <a:xfrm>
                <a:off x="7460293" y="2018389"/>
                <a:ext cx="159657" cy="176894"/>
              </a:xfrm>
              <a:prstGeom prst="flowChartConnector">
                <a:avLst/>
              </a:prstGeom>
              <a:solidFill>
                <a:srgbClr val="F0B59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7909483-0BD2-4F81-B18A-D29A171C4391}"/>
              </a:ext>
            </a:extLst>
          </p:cNvPr>
          <p:cNvSpPr/>
          <p:nvPr/>
        </p:nvSpPr>
        <p:spPr>
          <a:xfrm>
            <a:off x="10160080" y="4479281"/>
            <a:ext cx="52549" cy="2533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140FB03E-95E2-42B3-AEBA-7602CA87BA36}"/>
              </a:ext>
            </a:extLst>
          </p:cNvPr>
          <p:cNvSpPr/>
          <p:nvPr/>
        </p:nvSpPr>
        <p:spPr>
          <a:xfrm>
            <a:off x="10094602" y="4342511"/>
            <a:ext cx="183506" cy="183662"/>
          </a:xfrm>
          <a:prstGeom prst="flowChartConnector">
            <a:avLst/>
          </a:prstGeom>
          <a:solidFill>
            <a:srgbClr val="F0B59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3B2564-A2E2-42BE-B178-8DC0259FCA2E}"/>
              </a:ext>
            </a:extLst>
          </p:cNvPr>
          <p:cNvSpPr/>
          <p:nvPr/>
        </p:nvSpPr>
        <p:spPr>
          <a:xfrm>
            <a:off x="10624347" y="4605959"/>
            <a:ext cx="52549" cy="2533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8C5A189C-03C8-4D39-9816-C7A3F5CC5D17}"/>
              </a:ext>
            </a:extLst>
          </p:cNvPr>
          <p:cNvSpPr/>
          <p:nvPr/>
        </p:nvSpPr>
        <p:spPr>
          <a:xfrm>
            <a:off x="10579230" y="4478807"/>
            <a:ext cx="183506" cy="183662"/>
          </a:xfrm>
          <a:prstGeom prst="flowChartConnector">
            <a:avLst/>
          </a:prstGeom>
          <a:solidFill>
            <a:srgbClr val="F0B59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FA168C-F12C-410D-866D-FCCBDF3FC6EA}"/>
              </a:ext>
            </a:extLst>
          </p:cNvPr>
          <p:cNvSpPr txBox="1"/>
          <p:nvPr/>
        </p:nvSpPr>
        <p:spPr>
          <a:xfrm>
            <a:off x="128136" y="2628489"/>
            <a:ext cx="7528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There were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10 CRAFT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projects participating in the Pest Management Group in ‘cycle one’.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Arial"/>
                <a:sym typeface="Arial"/>
              </a:rPr>
              <a:t>All projects were aiming to test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  <a:cs typeface="Arial"/>
                <a:sym typeface="Arial"/>
              </a:rPr>
              <a:t>novel strategies to control Asian citrus psyllids (ACP)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Arial"/>
                <a:sym typeface="Arial"/>
              </a:rPr>
              <a:t>in solid set groves.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Book Antiqua"/>
              <a:ea typeface="+mn-ea"/>
              <a:cs typeface="Arial"/>
              <a:sym typeface="Arial"/>
            </a:endParaRP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All projects in this group finalized in terms of trial design and contract agreement. 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8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Factors Tested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DFE237-D795-40A4-A7ED-6314C3E3C978}"/>
              </a:ext>
            </a:extLst>
          </p:cNvPr>
          <p:cNvSpPr txBox="1"/>
          <p:nvPr/>
        </p:nvSpPr>
        <p:spPr>
          <a:xfrm>
            <a:off x="304800" y="2084236"/>
            <a:ext cx="46755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Three novel ACP control strategies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are being tested: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Individual Protective Cover (IPC);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6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participants</a:t>
            </a:r>
          </a:p>
          <a:p>
            <a:pPr marL="45720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Kaolin Clay Spray;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participants </a:t>
            </a:r>
          </a:p>
          <a:p>
            <a:pPr marL="45720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Reflective/woven Mulch;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participants</a:t>
            </a:r>
          </a:p>
          <a:p>
            <a:pPr marL="45720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88E69F7-806E-42BD-8E71-A15AA2BA0967}"/>
              </a:ext>
            </a:extLst>
          </p:cNvPr>
          <p:cNvGraphicFramePr>
            <a:graphicFrameLocks noGrp="1"/>
          </p:cNvGraphicFramePr>
          <p:nvPr/>
        </p:nvGraphicFramePr>
        <p:xfrm>
          <a:off x="5161739" y="2084236"/>
          <a:ext cx="6725461" cy="4367933"/>
        </p:xfrm>
        <a:graphic>
          <a:graphicData uri="http://schemas.openxmlformats.org/drawingml/2006/table">
            <a:tbl>
              <a:tblPr firstRow="1"/>
              <a:tblGrid>
                <a:gridCol w="1807328">
                  <a:extLst>
                    <a:ext uri="{9D8B030D-6E8A-4147-A177-3AD203B41FA5}">
                      <a16:colId xmlns:a16="http://schemas.microsoft.com/office/drawing/2014/main" val="3455389793"/>
                    </a:ext>
                  </a:extLst>
                </a:gridCol>
                <a:gridCol w="2852373">
                  <a:extLst>
                    <a:ext uri="{9D8B030D-6E8A-4147-A177-3AD203B41FA5}">
                      <a16:colId xmlns:a16="http://schemas.microsoft.com/office/drawing/2014/main" val="827825223"/>
                    </a:ext>
                  </a:extLst>
                </a:gridCol>
                <a:gridCol w="1267626">
                  <a:extLst>
                    <a:ext uri="{9D8B030D-6E8A-4147-A177-3AD203B41FA5}">
                      <a16:colId xmlns:a16="http://schemas.microsoft.com/office/drawing/2014/main" val="2649328428"/>
                    </a:ext>
                  </a:extLst>
                </a:gridCol>
                <a:gridCol w="798134">
                  <a:extLst>
                    <a:ext uri="{9D8B030D-6E8A-4147-A177-3AD203B41FA5}">
                      <a16:colId xmlns:a16="http://schemas.microsoft.com/office/drawing/2014/main" val="4223983579"/>
                    </a:ext>
                  </a:extLst>
                </a:gridCol>
              </a:tblGrid>
              <a:tr h="445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APPLICATION NUMBER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FACTOR(S) TESTED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COUNTY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ACRES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31583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CRAFT-2019-021S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Kaolin Clay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CHARLOTTE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50579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CRAFT-2019-024S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Woven mulch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INDIAN RIVER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55976"/>
                  </a:ext>
                </a:extLst>
              </a:tr>
              <a:tr h="2256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CRAFT-2019-029S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Reflective Mulch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POLK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10+10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6858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CRAFT-2019-036S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IPC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POLK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96832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CRAFT-2019-037S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IPC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POLK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95682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CRAFT-2019-038S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IPC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GLADES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32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79007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CRAFT-2019-039S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IPC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HARDEE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20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22418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CRAFT-2019-042S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IPC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INDIAN RIVER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65473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CRAFT-2019-049S</a:t>
                      </a: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Kaolin Clay</a:t>
                      </a: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HARDEE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06984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CRAFT-2019-052S</a:t>
                      </a: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IPC</a:t>
                      </a: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HIGHLANDS</a:t>
                      </a: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678480"/>
                  </a:ext>
                </a:extLst>
              </a:tr>
              <a:tr h="34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61" marR="2561" marT="256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324" marR="4324" marT="4324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266</a:t>
                      </a:r>
                    </a:p>
                  </a:txBody>
                  <a:tcPr marL="2561" marR="2561" marT="2561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1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6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Factors Tested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943F6-834A-4712-BE9F-ADEEE3E2744C}"/>
              </a:ext>
            </a:extLst>
          </p:cNvPr>
          <p:cNvSpPr txBox="1"/>
          <p:nvPr/>
        </p:nvSpPr>
        <p:spPr>
          <a:xfrm>
            <a:off x="324152" y="2204033"/>
            <a:ext cx="7688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Three novel ACP control strategies are being tested: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Individual Protective Cover (IPC); 6 participants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Kaolin Clay Spray; 2 participants 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Reflective Mulch; 2 participants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9E752-4123-4BCB-9880-EA3C602B59E3}"/>
              </a:ext>
            </a:extLst>
          </p:cNvPr>
          <p:cNvSpPr txBox="1"/>
          <p:nvPr/>
        </p:nvSpPr>
        <p:spPr>
          <a:xfrm>
            <a:off x="324152" y="3915303"/>
            <a:ext cx="6564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Rationale: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HLB management currently heavily rely on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  <a:cs typeface="Arial"/>
                <a:sym typeface="Arial"/>
              </a:rPr>
              <a:t>chemical control of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in citrus groves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Repetitive use of insecticides is not sustainable and selects insecticide-resistant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ACP populations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Effective and alternative ACP control strategies are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urgently needed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Florida.</a:t>
            </a:r>
          </a:p>
          <a:p>
            <a:pPr marL="838190" marR="0" lvl="1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2F2F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51E64-FDCE-471F-BEAB-1C049319B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809" y="4926034"/>
            <a:ext cx="2952750" cy="1552575"/>
          </a:xfrm>
          <a:prstGeom prst="rect">
            <a:avLst/>
          </a:prstGeom>
          <a:ln w="28575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C0C16-7B6A-42DE-BF4A-43026A07D5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2045" y="3180423"/>
            <a:ext cx="2948514" cy="1525882"/>
          </a:xfrm>
          <a:prstGeom prst="rect">
            <a:avLst/>
          </a:prstGeom>
          <a:ln w="28575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77580-55A4-4F78-B370-181BFCF38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733" y="1738338"/>
            <a:ext cx="4125138" cy="1222356"/>
          </a:xfrm>
          <a:prstGeom prst="rect">
            <a:avLst/>
          </a:prstGeom>
          <a:ln w="28575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2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Trial Design Examples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806AE4-28B4-43CD-A2A5-6D93DA5FB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101" y="4073176"/>
            <a:ext cx="4794353" cy="252969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02AE1-E0C0-456A-9BC7-C9EC89817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392" y="1731890"/>
            <a:ext cx="4408507" cy="211226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D17DE-56FB-46F3-85C2-4D6C5148E7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101" y="1727729"/>
            <a:ext cx="4794353" cy="211418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F6B21F-C982-40AF-9BDC-93BD77B493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863" y="4073176"/>
            <a:ext cx="4159563" cy="25328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4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Trial Design Examples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B5CD1-E548-4CC3-A538-8FABBF1ECB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49" y="1754141"/>
            <a:ext cx="4549698" cy="2331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A8561-FDC7-4AEF-8F00-9F117B55B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811" y="1754141"/>
            <a:ext cx="4220594" cy="2331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FBFABF-4F00-4012-9F0B-1B93E61BE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8243" y="4271146"/>
            <a:ext cx="5929730" cy="2331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05E890-CA8C-4B7E-8910-0CDA89C19A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80" y="4271146"/>
            <a:ext cx="5142436" cy="2331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Gaps and Possible New Areas to </a:t>
            </a:r>
            <a:br>
              <a:rPr lang="en-US" dirty="0"/>
            </a:br>
            <a:r>
              <a:rPr lang="en-US" dirty="0"/>
              <a:t>                               Explore in Cycle Two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47B704-1DD9-45E2-AC5B-D1B42EE9AB8E}"/>
              </a:ext>
            </a:extLst>
          </p:cNvPr>
          <p:cNvSpPr txBox="1"/>
          <p:nvPr/>
        </p:nvSpPr>
        <p:spPr>
          <a:xfrm>
            <a:off x="1295400" y="1886459"/>
            <a:ext cx="10041384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Main Gap: Integration of strategies</a:t>
            </a:r>
          </a:p>
          <a:p>
            <a:pPr marL="838190" marR="0" lvl="1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Use of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multiple strategies in combination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 control ACP as well as improving plant health (nutrition, irrigation and IPM).</a:t>
            </a:r>
          </a:p>
          <a:p>
            <a:pPr marL="1295390" marR="0" lvl="2" indent="-38099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For example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2F2F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 Use reflective mulch but also consider using compost, balanced nutrition regiments and/or slow-release fertilizer as well as protect your trees from other pests and pathogens with timely pesticide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9161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Gaps and Possible New Areas to </a:t>
            </a:r>
            <a:br>
              <a:rPr lang="en-US" dirty="0"/>
            </a:br>
            <a:r>
              <a:rPr lang="en-US" dirty="0"/>
              <a:t>                               Explore in Cycle Two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EAE125B-8124-4747-985D-B258AF1AF2E9}"/>
              </a:ext>
            </a:extLst>
          </p:cNvPr>
          <p:cNvGraphicFramePr>
            <a:graphicFrameLocks noGrp="1"/>
          </p:cNvGraphicFramePr>
          <p:nvPr/>
        </p:nvGraphicFramePr>
        <p:xfrm>
          <a:off x="2227297" y="1673547"/>
          <a:ext cx="7737405" cy="5007445"/>
        </p:xfrm>
        <a:graphic>
          <a:graphicData uri="http://schemas.openxmlformats.org/drawingml/2006/table">
            <a:tbl>
              <a:tblPr firstRow="1" bandRow="1"/>
              <a:tblGrid>
                <a:gridCol w="7737405">
                  <a:extLst>
                    <a:ext uri="{9D8B030D-6E8A-4147-A177-3AD203B41FA5}">
                      <a16:colId xmlns:a16="http://schemas.microsoft.com/office/drawing/2014/main" val="1322971454"/>
                    </a:ext>
                  </a:extLst>
                </a:gridCol>
              </a:tblGrid>
              <a:tr h="78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New/potential areas to consider in ‘Pest Management’ group</a:t>
                      </a:r>
                    </a:p>
                  </a:txBody>
                  <a:tcPr marL="88901" marR="88901" marT="44451" marB="4445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69531"/>
                  </a:ext>
                </a:extLst>
              </a:tr>
              <a:tr h="140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ACP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Chemical, biological &amp; physical controls: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Parasitic wasp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Diatomaceous earth</a:t>
                      </a:r>
                    </a:p>
                  </a:txBody>
                  <a:tcPr marL="53255" marR="5325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56047"/>
                  </a:ext>
                </a:extLst>
              </a:tr>
              <a:tr h="14149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HLB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antimicrobials, plant defense or systemic acquired resistance (SAR) inducer compounds</a:t>
                      </a: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novel therapeutic delivery techniques</a:t>
                      </a:r>
                    </a:p>
                  </a:txBody>
                  <a:tcPr marL="53255" marR="53255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1510"/>
                  </a:ext>
                </a:extLst>
              </a:tr>
              <a:tr h="14074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SECONDARY PESTS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Canker, PFD, CBS and Phytopthora etc.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Foliar fungicides and bactericides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Citrus tristeza virus (CTV), and Aphid control etc.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5" marR="53255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212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6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4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THREE: Gaps and Possible New Areas to </a:t>
            </a:r>
            <a:br>
              <a:rPr lang="en-US" dirty="0"/>
            </a:br>
            <a:r>
              <a:rPr lang="en-US" dirty="0"/>
              <a:t>                               Explore in Cycle Two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07308-A2E3-4EA9-8A07-1277F07BEB54}"/>
              </a:ext>
            </a:extLst>
          </p:cNvPr>
          <p:cNvSpPr txBox="1"/>
          <p:nvPr/>
        </p:nvSpPr>
        <p:spPr>
          <a:xfrm>
            <a:off x="2947386" y="3107459"/>
            <a:ext cx="67825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Any other Suggestions?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Trials are in only 7 counties; how about in other counties or on different scion/rootstocks?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??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60000"/>
                    <a:lumOff val="40000"/>
                  </a:srgbClr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??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60000"/>
                  <a:lumOff val="40000"/>
                </a:srgbClr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37488-E6EA-4199-8342-E3BE9809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2" y="2898951"/>
            <a:ext cx="1609483" cy="234106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5065A4-D9FD-4DB1-BB66-3CC12B152F28}"/>
              </a:ext>
            </a:extLst>
          </p:cNvPr>
          <p:cNvGraphicFramePr>
            <a:graphicFrameLocks noGrp="1"/>
          </p:cNvGraphicFramePr>
          <p:nvPr/>
        </p:nvGraphicFramePr>
        <p:xfrm>
          <a:off x="9963150" y="3107459"/>
          <a:ext cx="1866900" cy="192405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54316879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172768974"/>
                    </a:ext>
                  </a:extLst>
                </a:gridCol>
              </a:tblGrid>
              <a:tr h="107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rootstock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488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456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 Ruby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19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88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79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Rough Lemon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5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865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246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29321"/>
                  </a:ext>
                </a:extLst>
              </a:tr>
              <a:tr h="127443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Valencia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8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ales Direction 16X9">
  <a:themeElements>
    <a:clrScheme name="Custom 23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92D050"/>
      </a:accent1>
      <a:accent2>
        <a:srgbClr val="EF7920"/>
      </a:accent2>
      <a:accent3>
        <a:srgbClr val="EFC119"/>
      </a:accent3>
      <a:accent4>
        <a:srgbClr val="969890"/>
      </a:accent4>
      <a:accent5>
        <a:srgbClr val="92D050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120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Calibri</vt:lpstr>
      <vt:lpstr>Sales Direction 16X9</vt:lpstr>
      <vt:lpstr>CRAFT Cycle Two: Breakout Session</vt:lpstr>
      <vt:lpstr>GROUP THREE: Program Participation</vt:lpstr>
      <vt:lpstr>GROUP THREE: Factors Tested</vt:lpstr>
      <vt:lpstr>GROUP THREE: Factors Tested</vt:lpstr>
      <vt:lpstr>GROUP THREE: Trial Design Examples</vt:lpstr>
      <vt:lpstr>GROUP THREE: Trial Design Examples</vt:lpstr>
      <vt:lpstr>GROUP THREE: Gaps and Possible New Areas to                                 Explore in Cycle Two</vt:lpstr>
      <vt:lpstr>GROUP THREE: Gaps and Possible New Areas to                                 Explore in Cycle Two</vt:lpstr>
      <vt:lpstr>GROUP THREE: Gaps and Possible New Areas to                                 Explore in Cycle Two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Cycle Two: Breakout Session</dc:title>
  <dc:creator>Tamara Wood</dc:creator>
  <cp:lastModifiedBy>Tamara Wood</cp:lastModifiedBy>
  <cp:revision>1</cp:revision>
  <dcterms:created xsi:type="dcterms:W3CDTF">2020-06-26T10:13:41Z</dcterms:created>
  <dcterms:modified xsi:type="dcterms:W3CDTF">2020-06-26T10:14:15Z</dcterms:modified>
</cp:coreProperties>
</file>